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5"/>
  </p:notesMasterIdLst>
  <p:handoutMasterIdLst>
    <p:handoutMasterId r:id="rId69"/>
  </p:handoutMasterIdLst>
  <p:sldIdLst>
    <p:sldId id="370" r:id="rId4"/>
    <p:sldId id="371" r:id="rId6"/>
    <p:sldId id="377" r:id="rId7"/>
    <p:sldId id="381" r:id="rId8"/>
    <p:sldId id="379" r:id="rId9"/>
    <p:sldId id="436" r:id="rId10"/>
    <p:sldId id="361" r:id="rId11"/>
    <p:sldId id="380" r:id="rId12"/>
    <p:sldId id="383" r:id="rId13"/>
    <p:sldId id="326" r:id="rId14"/>
    <p:sldId id="382" r:id="rId15"/>
    <p:sldId id="384" r:id="rId16"/>
    <p:sldId id="385" r:id="rId17"/>
    <p:sldId id="386" r:id="rId18"/>
    <p:sldId id="387" r:id="rId19"/>
    <p:sldId id="388" r:id="rId20"/>
    <p:sldId id="390" r:id="rId21"/>
    <p:sldId id="391"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92" r:id="rId36"/>
    <p:sldId id="407" r:id="rId37"/>
    <p:sldId id="408" r:id="rId38"/>
    <p:sldId id="410" r:id="rId39"/>
    <p:sldId id="411" r:id="rId40"/>
    <p:sldId id="412" r:id="rId41"/>
    <p:sldId id="413" r:id="rId42"/>
    <p:sldId id="415" r:id="rId43"/>
    <p:sldId id="416" r:id="rId44"/>
    <p:sldId id="417" r:id="rId45"/>
    <p:sldId id="418" r:id="rId46"/>
    <p:sldId id="494" r:id="rId47"/>
    <p:sldId id="419" r:id="rId48"/>
    <p:sldId id="421" r:id="rId49"/>
    <p:sldId id="495" r:id="rId50"/>
    <p:sldId id="420" r:id="rId51"/>
    <p:sldId id="422" r:id="rId52"/>
    <p:sldId id="439" r:id="rId53"/>
    <p:sldId id="423" r:id="rId54"/>
    <p:sldId id="424" r:id="rId55"/>
    <p:sldId id="425" r:id="rId56"/>
    <p:sldId id="426" r:id="rId57"/>
    <p:sldId id="427" r:id="rId58"/>
    <p:sldId id="429" r:id="rId59"/>
    <p:sldId id="431" r:id="rId60"/>
    <p:sldId id="440" r:id="rId61"/>
    <p:sldId id="433" r:id="rId62"/>
    <p:sldId id="434" r:id="rId63"/>
    <p:sldId id="435" r:id="rId64"/>
    <p:sldId id="430" r:id="rId65"/>
    <p:sldId id="437" r:id="rId66"/>
    <p:sldId id="438" r:id="rId67"/>
    <p:sldId id="375" r:id="rId68"/>
  </p:sldIdLst>
  <p:sldSz cx="12190095" cy="6859270"/>
  <p:notesSz cx="6858000" cy="9144000"/>
  <p:custDataLst>
    <p:tags r:id="rId73"/>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userDrawn="1">
          <p15:clr>
            <a:srgbClr val="A4A3A4"/>
          </p15:clr>
        </p15:guide>
        <p15:guide id="2" orient="horz" pos="3836" userDrawn="1">
          <p15:clr>
            <a:srgbClr val="A4A3A4"/>
          </p15:clr>
        </p15:guide>
        <p15:guide id="3" pos="3843" userDrawn="1">
          <p15:clr>
            <a:srgbClr val="A4A3A4"/>
          </p15:clr>
        </p15:guide>
        <p15:guide id="4" pos="7196" userDrawn="1">
          <p15:clr>
            <a:srgbClr val="A4A3A4"/>
          </p15:clr>
        </p15:guide>
        <p15:guide id="5" pos="5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212"/>
    <a:srgbClr val="FFFFFF"/>
    <a:srgbClr val="38B1BF"/>
    <a:srgbClr val="FF9933"/>
    <a:srgbClr val="EF7768"/>
    <a:srgbClr val="C7C7C7"/>
    <a:srgbClr val="F5F5F5"/>
    <a:srgbClr val="00458E"/>
    <a:srgbClr val="8B8B8B"/>
    <a:srgbClr val="022A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11" autoAdjust="0"/>
    <p:restoredTop sz="96238" autoAdjust="0"/>
  </p:normalViewPr>
  <p:slideViewPr>
    <p:cSldViewPr showGuides="1">
      <p:cViewPr varScale="1">
        <p:scale>
          <a:sx n="106" d="100"/>
          <a:sy n="106" d="100"/>
        </p:scale>
        <p:origin x="996" y="108"/>
      </p:cViewPr>
      <p:guideLst>
        <p:guide orient="horz" pos="2142"/>
        <p:guide orient="horz" pos="3836"/>
        <p:guide pos="3843"/>
        <p:guide pos="7196"/>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56"/>
        <p:guide pos="21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3" Type="http://schemas.openxmlformats.org/officeDocument/2006/relationships/tags" Target="tags/tag11.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3.xml"/><Relationship Id="rId69" Type="http://schemas.openxmlformats.org/officeDocument/2006/relationships/handoutMaster" Target="handoutMasters/handoutMaster1.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宋体" panose="02010600030101010101" pitchFamily="2" charset="-122"/>
                <a:ea typeface="宋体" panose="02010600030101010101" pitchFamily="2" charset="-122"/>
              </a:rPr>
              <a:t>★</a:t>
            </a:r>
            <a:r>
              <a:rPr lang="zh-CN" altLang="en-US" dirty="0"/>
              <a:t>医院内移动医生工作站、移动护士工作站：通过手机、平板实现电子病历移动化，应用于医护人员查房、诊治、护理，减轻查房时资料携带、减少手工抄写。使查房过程更为准确安全，的一种新型技术手段。</a:t>
            </a:r>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0" dirty="0">
                <a:solidFill>
                  <a:srgbClr val="FF0000"/>
                </a:solidFill>
                <a:latin typeface="+mn-ea"/>
                <a:cs typeface="+mn-ea"/>
              </a:rPr>
              <a:t>实际开放总床日数</a:t>
            </a:r>
            <a:r>
              <a:rPr lang="zh-CN" altLang="en-US" sz="1200" kern="0" dirty="0">
                <a:solidFill>
                  <a:srgbClr val="005A9E"/>
                </a:solidFill>
                <a:latin typeface="+mn-ea"/>
                <a:cs typeface="+mn-ea"/>
              </a:rPr>
              <a:t>：与医护等医疗资源相匹配的，床位可随时用于接收住院治疗患者。</a:t>
            </a:r>
            <a:endParaRPr lang="en-US" altLang="zh-CN" sz="1200" kern="0" dirty="0">
              <a:solidFill>
                <a:srgbClr val="005A9E"/>
              </a:solidFill>
              <a:latin typeface="+mn-ea"/>
              <a:cs typeface="+mn-ea"/>
            </a:endParaRPr>
          </a:p>
          <a:p>
            <a:r>
              <a:rPr lang="zh-CN" altLang="en-US" dirty="0"/>
              <a:t>实占和实开是统计床位使用率的指标：监测病床运转，用于医院内部病床调度。在实际占用中加入临时加床，而实际开放中不计入临时加床，通过病床使用率公式，得到大于</a:t>
            </a:r>
            <a:r>
              <a:rPr lang="en-US" altLang="zh-CN" dirty="0"/>
              <a:t>1</a:t>
            </a:r>
            <a:r>
              <a:rPr lang="zh-CN" altLang="en-US" dirty="0"/>
              <a:t>，还是小于</a:t>
            </a:r>
            <a:r>
              <a:rPr lang="en-US" altLang="zh-CN" dirty="0"/>
              <a:t>1</a:t>
            </a:r>
            <a:r>
              <a:rPr lang="zh-CN" altLang="en-US" dirty="0"/>
              <a:t>，从而监测是否超负荷运转。</a:t>
            </a:r>
            <a:endParaRPr lang="en-US" altLang="zh-CN" dirty="0"/>
          </a:p>
          <a:p>
            <a:r>
              <a:rPr lang="zh-CN" altLang="en-US" dirty="0"/>
              <a:t>出院者占用总床日数：平均住院日。</a:t>
            </a:r>
            <a:endParaRPr lang="en-US" altLang="zh-CN" dirty="0"/>
          </a:p>
          <a:p>
            <a:r>
              <a:rPr lang="zh-CN" altLang="en-US" dirty="0"/>
              <a:t>数据应从报告期内每天的床日数累加而得到的，依据每日各个科室的日报表计算。</a:t>
            </a:r>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0" dirty="0">
                <a:solidFill>
                  <a:srgbClr val="FF0000"/>
                </a:solidFill>
                <a:latin typeface="+mn-ea"/>
                <a:cs typeface="+mn-ea"/>
              </a:rPr>
              <a:t>剔除有关项后的医疗收入：国考计算医疗费用增长的口径，体现的导向性：控费的同时，引导中医院使用中药饮片，满足疑难大病的用药需求。</a:t>
            </a:r>
            <a:endParaRPr lang="en-US" altLang="zh-CN" sz="1200" kern="0" dirty="0">
              <a:solidFill>
                <a:srgbClr val="FF0000"/>
              </a:solidFill>
              <a:latin typeface="+mn-ea"/>
              <a:cs typeface="+mn-ea"/>
            </a:endParaRPr>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结算差额：医保按定额（或限额）付费时，医保给医院拨付的钱，可能跟医院按医疗项目服务付费实际金额报销不相等，产生了差额。</a:t>
            </a:r>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治疗人次</a:t>
            </a:r>
            <a:r>
              <a:rPr lang="zh-CN" altLang="en-US" dirty="0"/>
              <a:t>：挂一次号，开的非药物疗法处方，例如针灸</a:t>
            </a:r>
            <a:r>
              <a:rPr lang="en-US" altLang="zh-CN" dirty="0"/>
              <a:t>10</a:t>
            </a:r>
            <a:r>
              <a:rPr lang="zh-CN" altLang="en-US" dirty="0"/>
              <a:t>次，就计</a:t>
            </a:r>
            <a:r>
              <a:rPr lang="en-US" altLang="zh-CN" dirty="0"/>
              <a:t>10</a:t>
            </a:r>
            <a:r>
              <a:rPr lang="zh-CN" altLang="en-US" dirty="0"/>
              <a:t>人次，如果一张处方上，有两种非药物疗法，针灸</a:t>
            </a:r>
            <a:r>
              <a:rPr lang="en-US" altLang="zh-CN" dirty="0"/>
              <a:t>10</a:t>
            </a:r>
            <a:r>
              <a:rPr lang="zh-CN" altLang="en-US" dirty="0"/>
              <a:t>次，推拿</a:t>
            </a:r>
            <a:r>
              <a:rPr lang="en-US" altLang="zh-CN" dirty="0"/>
              <a:t>3</a:t>
            </a:r>
            <a:r>
              <a:rPr lang="zh-CN" altLang="en-US" dirty="0"/>
              <a:t>次，一共是</a:t>
            </a:r>
            <a:r>
              <a:rPr lang="en-US" altLang="zh-CN" dirty="0"/>
              <a:t>13</a:t>
            </a:r>
            <a:r>
              <a:rPr lang="zh-CN" altLang="en-US" dirty="0"/>
              <a:t>次，按</a:t>
            </a:r>
            <a:r>
              <a:rPr lang="en-US" altLang="zh-CN" dirty="0"/>
              <a:t>13</a:t>
            </a:r>
            <a:r>
              <a:rPr lang="zh-CN" altLang="en-US" dirty="0"/>
              <a:t>人次计。</a:t>
            </a:r>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医参与手术治疗人数、中医参与三、四级手术治疗人数、中医参与日间手术治疗人数：这三个指标都是统计中医参与手术的人数，统计范围的界定分两个层面，一是统计的是接受了手术的出院患者，这是一个前提，其次是要有中医参与，是否有中医参与，通过看中医住院病案首页的住院费用中，中医类、中药类费用其一大于</a:t>
            </a:r>
            <a:r>
              <a:rPr lang="en-US" altLang="zh-CN" dirty="0"/>
              <a:t>0</a:t>
            </a:r>
            <a:r>
              <a:rPr lang="zh-CN" altLang="en-US" dirty="0"/>
              <a:t>。还要注意是统计人数而不是人次，使用多种中医治疗方法的按</a:t>
            </a:r>
            <a:r>
              <a:rPr lang="en-US" altLang="zh-CN" dirty="0"/>
              <a:t>1</a:t>
            </a:r>
            <a:r>
              <a:rPr lang="zh-CN" altLang="en-US" dirty="0"/>
              <a:t>人计算。</a:t>
            </a:r>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国家中医药管理局下达的课题可计入：“承担省部级以上（含省部级）科研课题数”。</a:t>
            </a:r>
            <a:endParaRPr lang="zh-CN" altLang="en-US" dirty="0"/>
          </a:p>
          <a:p>
            <a:r>
              <a:rPr lang="zh-CN" altLang="en-US" dirty="0"/>
              <a:t>省级政府的卫健委、科技厅等部门下达的课题算作省部级，直辖市政府的卫健委、中医局算作省部级及以上。</a:t>
            </a:r>
            <a:endParaRPr lang="zh-CN" altLang="en-US" dirty="0"/>
          </a:p>
          <a:p>
            <a:r>
              <a:rPr lang="zh-CN" altLang="en-US" dirty="0"/>
              <a:t>地市级卫健委下达的课题，计入地厅级及以上。</a:t>
            </a:r>
            <a:endParaRPr lang="zh-CN" altLang="en-US" dirty="0"/>
          </a:p>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有些基层医疗卫生机构没有正式的组织机构代码，按编码规则标准的规定，医疗卫生机构赋予</a:t>
            </a:r>
            <a:r>
              <a:rPr lang="en-US" altLang="zh-CN" dirty="0"/>
              <a:t>PDY</a:t>
            </a:r>
            <a:r>
              <a:rPr lang="zh-CN" altLang="en-US" dirty="0"/>
              <a:t>开头的临时组织机构代码。按实际填写，且要与卫统上报信息保持一致</a:t>
            </a:r>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内资：一般是国有资产、集体资产、国内个人资产投资创办的机构</a:t>
            </a:r>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6"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6"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4" y="273114"/>
            <a:ext cx="4010562" cy="1162320"/>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116"/>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4" y="1435436"/>
            <a:ext cx="4010562" cy="46921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3"/>
            <a:ext cx="7314248" cy="566870"/>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916"/>
            <a:ext cx="7314248" cy="4115753"/>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zh-CN" altLang="en-US"/>
          </a:p>
        </p:txBody>
      </p:sp>
      <p:sp>
        <p:nvSpPr>
          <p:cNvPr id="4" name="文本占位符 3"/>
          <p:cNvSpPr>
            <a:spLocks noGrp="1"/>
          </p:cNvSpPr>
          <p:nvPr>
            <p:ph type="body" sz="half" idx="2"/>
          </p:nvPr>
        </p:nvSpPr>
        <p:spPr>
          <a:xfrm>
            <a:off x="2389406" y="5368583"/>
            <a:ext cx="7314248" cy="805048"/>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pic>
        <p:nvPicPr>
          <p:cNvPr id="8"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3_两栏内容">
    <p:bg>
      <p:bgPr>
        <a:solidFill>
          <a:srgbClr val="F5F5F5"/>
        </a:solidFill>
        <a:effectLst/>
      </p:bgPr>
    </p:bg>
    <p:spTree>
      <p:nvGrpSpPr>
        <p:cNvPr id="1" name=""/>
        <p:cNvGrpSpPr/>
        <p:nvPr/>
      </p:nvGrpSpPr>
      <p:grpSpPr>
        <a:xfrm>
          <a:off x="0" y="0"/>
          <a:ext cx="0" cy="0"/>
          <a:chOff x="0" y="0"/>
          <a:chExt cx="0" cy="0"/>
        </a:xfrm>
      </p:grpSpPr>
      <p:sp>
        <p:nvSpPr>
          <p:cNvPr id="11" name="TextBox 15"/>
          <p:cNvSpPr txBox="1"/>
          <p:nvPr userDrawn="1"/>
        </p:nvSpPr>
        <p:spPr>
          <a:xfrm>
            <a:off x="10801374" y="405458"/>
            <a:ext cx="1072730" cy="400110"/>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第</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 </a:t>
            </a:r>
            <a:fld id="{2EEF1883-7A0E-4F66-9932-E581691AD397}" type="slidenum">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fld>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页</a:t>
            </a:r>
            <a:endParaRPr lang="zh-CN" altLang="en-US" sz="16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sp>
        <p:nvSpPr>
          <p:cNvPr id="11" name="TextBox 15"/>
          <p:cNvSpPr txBox="1"/>
          <p:nvPr userDrawn="1"/>
        </p:nvSpPr>
        <p:spPr>
          <a:xfrm>
            <a:off x="10801374" y="405458"/>
            <a:ext cx="1072730" cy="400110"/>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第</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 </a:t>
            </a:r>
            <a:fld id="{2EEF1883-7A0E-4F66-9932-E581691AD397}" type="slidenum">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fld>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页</a:t>
            </a:r>
            <a:endParaRPr lang="zh-CN" altLang="en-US" sz="16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8" name="그림 6" descr="00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9" y="2"/>
            <a:ext cx="12190413" cy="66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4"/>
            <a:ext cx="10361851" cy="1362391"/>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1"/>
            <a:ext cx="10971372" cy="1143265"/>
          </a:xfrm>
          <a:prstGeom prst="rect">
            <a:avLst/>
          </a:prstGeom>
        </p:spPr>
        <p:txBody>
          <a:bodyPr vert="horz" lIns="121917" tIns="60958" rIns="121917" bIns="6095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1" y="6357824"/>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8565"/>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8" y="6357824"/>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8565"/>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3" y="6357824"/>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8565"/>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11.emf"/><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13.emf"/><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8.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4.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8.png"/><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4.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21.png"/><Relationship Id="rId3" Type="http://schemas.openxmlformats.org/officeDocument/2006/relationships/tags" Target="../tags/tag3.xml"/><Relationship Id="rId2" Type="http://schemas.openxmlformats.org/officeDocument/2006/relationships/image" Target="../media/image8.png"/><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22.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23.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23.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8.xml"/><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26.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27.pn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4.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8.png"/><Relationship Id="rId1" Type="http://schemas.openxmlformats.org/officeDocument/2006/relationships/image" Target="../media/image28.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28.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29.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tags" Target="../tags/tag8.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tags" Target="../tags/tag9.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31.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31.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32.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32.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33.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34.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4.xml"/><Relationship Id="rId2" Type="http://schemas.openxmlformats.org/officeDocument/2006/relationships/image" Target="../media/image35.png"/><Relationship Id="rId1" Type="http://schemas.openxmlformats.org/officeDocument/2006/relationships/image" Target="../media/image8.pn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36.png"/></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36.pn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36.png"/></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37.png"/></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tags" Target="../tags/tag10.xml"/></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40.png"/></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41.pn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655046" y="1127493"/>
            <a:ext cx="2880320" cy="2483034"/>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06814"/>
            <a:ext cx="12190412" cy="452774"/>
            <a:chOff x="1" y="6406814"/>
            <a:chExt cx="12190412" cy="452774"/>
          </a:xfrm>
        </p:grpSpPr>
        <p:sp>
          <p:nvSpPr>
            <p:cNvPr id="32" name="六边形 31"/>
            <p:cNvSpPr/>
            <p:nvPr/>
          </p:nvSpPr>
          <p:spPr>
            <a:xfrm>
              <a:off x="1" y="6406814"/>
              <a:ext cx="3041773" cy="45277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3" name="六边形 32"/>
            <p:cNvSpPr/>
            <p:nvPr/>
          </p:nvSpPr>
          <p:spPr>
            <a:xfrm>
              <a:off x="3041775" y="6406814"/>
              <a:ext cx="3063750" cy="45277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4" name="六边形 33"/>
            <p:cNvSpPr/>
            <p:nvPr/>
          </p:nvSpPr>
          <p:spPr>
            <a:xfrm>
              <a:off x="6095207" y="6406814"/>
              <a:ext cx="3047603" cy="45277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5" name="六边形 34"/>
            <p:cNvSpPr/>
            <p:nvPr/>
          </p:nvSpPr>
          <p:spPr>
            <a:xfrm>
              <a:off x="9142810" y="6406814"/>
              <a:ext cx="3047603" cy="45277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
        <p:nvSpPr>
          <p:cNvPr id="36" name="六边形 35"/>
          <p:cNvSpPr/>
          <p:nvPr/>
        </p:nvSpPr>
        <p:spPr>
          <a:xfrm flipV="1">
            <a:off x="0" y="0"/>
            <a:ext cx="3047603" cy="93401"/>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1" name="文本框 5"/>
          <p:cNvSpPr txBox="1"/>
          <p:nvPr/>
        </p:nvSpPr>
        <p:spPr>
          <a:xfrm>
            <a:off x="4229603" y="5343521"/>
            <a:ext cx="671944" cy="384705"/>
          </a:xfrm>
          <a:prstGeom prst="rect">
            <a:avLst/>
          </a:prstGeom>
          <a:noFill/>
        </p:spPr>
        <p:txBody>
          <a:bodyPr wrap="none" lIns="91423" tIns="45712" rIns="91423" bIns="45712" rtlCol="0">
            <a:spAutoFit/>
          </a:body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赵阳</a:t>
            </a:r>
            <a:endPar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2371187" y="2312959"/>
            <a:ext cx="7468678" cy="1938976"/>
          </a:xfrm>
          <a:prstGeom prst="rect">
            <a:avLst/>
          </a:prstGeom>
          <a:noFill/>
          <a:ln>
            <a:noFill/>
          </a:ln>
          <a:effectLst>
            <a:glow rad="1905000">
              <a:srgbClr val="F14124">
                <a:alpha val="40000"/>
              </a:srgbClr>
            </a:glow>
            <a:softEdge rad="1270000"/>
          </a:effectLst>
        </p:spPr>
        <p:txBody>
          <a:bodyPr wrap="none" lIns="91423" tIns="45712" rIns="91423" bIns="45712">
            <a:spAutoFit/>
          </a:bodyPr>
          <a:lstStyle/>
          <a:p>
            <a:pPr algn="ctr"/>
            <a:r>
              <a:rPr lang="en-US" altLang="zh-CN" sz="6000" b="1" dirty="0">
                <a:solidFill>
                  <a:schemeClr val="tx1">
                    <a:lumMod val="75000"/>
                    <a:lumOff val="25000"/>
                  </a:schemeClr>
                </a:solidFill>
                <a:latin typeface="微软雅黑" panose="020B0503020204020204" pitchFamily="34" charset="-122"/>
                <a:ea typeface="微软雅黑" panose="020B0503020204020204" pitchFamily="34" charset="-122"/>
              </a:rPr>
              <a:t>2023</a:t>
            </a: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rPr>
              <a:t>年度中医类医院</a:t>
            </a:r>
            <a:endParaRPr lang="en-US" altLang="zh-CN" sz="6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rPr>
              <a:t>调查报表上报内容</a:t>
            </a:r>
            <a:endPar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5"/>
          <p:cNvSpPr txBox="1"/>
          <p:nvPr/>
        </p:nvSpPr>
        <p:spPr>
          <a:xfrm>
            <a:off x="6249524" y="5343520"/>
            <a:ext cx="1385280" cy="384705"/>
          </a:xfrm>
          <a:prstGeom prst="rect">
            <a:avLst/>
          </a:prstGeom>
          <a:noFill/>
        </p:spPr>
        <p:txBody>
          <a:bodyPr wrap="none" lIns="91423" tIns="45712" rIns="91423" bIns="45712" rtlCol="0">
            <a:spAutoFit/>
          </a:bodyPr>
          <a:lstStyle/>
          <a:p>
            <a:pPr algn="ct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2024</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六边形 18"/>
          <p:cNvSpPr/>
          <p:nvPr/>
        </p:nvSpPr>
        <p:spPr>
          <a:xfrm flipV="1">
            <a:off x="3041774" y="2632"/>
            <a:ext cx="3047603" cy="93401"/>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0" name="六边形 19"/>
          <p:cNvSpPr/>
          <p:nvPr/>
        </p:nvSpPr>
        <p:spPr>
          <a:xfrm flipV="1">
            <a:off x="6083548" y="2632"/>
            <a:ext cx="3047603" cy="93401"/>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1" name="六边形 20"/>
          <p:cNvSpPr/>
          <p:nvPr/>
        </p:nvSpPr>
        <p:spPr>
          <a:xfrm flipV="1">
            <a:off x="9142810" y="2632"/>
            <a:ext cx="3047603" cy="93401"/>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4" name="图片 3"/>
          <p:cNvPicPr>
            <a:picLocks noChangeAspect="1"/>
          </p:cNvPicPr>
          <p:nvPr/>
        </p:nvPicPr>
        <p:blipFill>
          <a:blip r:embed="rId1"/>
          <a:stretch>
            <a:fillRect/>
          </a:stretch>
        </p:blipFill>
        <p:spPr>
          <a:xfrm>
            <a:off x="331137" y="160240"/>
            <a:ext cx="2694666" cy="1804572"/>
          </a:xfrm>
          <a:prstGeom prst="rect">
            <a:avLst/>
          </a:prstGeom>
        </p:spPr>
      </p:pic>
      <p:sp>
        <p:nvSpPr>
          <p:cNvPr id="22" name="文本框 21"/>
          <p:cNvSpPr txBox="1"/>
          <p:nvPr/>
        </p:nvSpPr>
        <p:spPr>
          <a:xfrm>
            <a:off x="4095474" y="4649701"/>
            <a:ext cx="3976148" cy="415498"/>
          </a:xfrm>
          <a:prstGeom prst="rect">
            <a:avLst/>
          </a:prstGeom>
          <a:noFill/>
        </p:spPr>
        <p:txBody>
          <a:bodyPr wrap="square">
            <a:spAutoFit/>
          </a:bodyPr>
          <a:lstStyle/>
          <a:p>
            <a:r>
              <a:rPr lang="zh-CN" altLang="en-US" b="1" dirty="0"/>
              <a:t>国家中医药管理局监测统计中心</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
                                        <p:tgtEl>
                                          <p:spTgt spid="3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outVertical)">
                                      <p:cBhvr>
                                        <p:cTn id="11" dur="1000"/>
                                        <p:tgtEl>
                                          <p:spTgt spid="42"/>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p:tgtEl>
                                          <p:spTgt spid="41"/>
                                        </p:tgtEl>
                                        <p:attrNameLst>
                                          <p:attrName>ppt_y</p:attrName>
                                        </p:attrNameLst>
                                      </p:cBhvr>
                                      <p:tavLst>
                                        <p:tav tm="0">
                                          <p:val>
                                            <p:strVal val="#ppt_y+#ppt_h*1.125000"/>
                                          </p:val>
                                        </p:tav>
                                        <p:tav tm="100000">
                                          <p:val>
                                            <p:strVal val="#ppt_y"/>
                                          </p:val>
                                        </p:tav>
                                      </p:tavLst>
                                    </p:anim>
                                    <p:animEffect transition="in" filter="wipe(up)">
                                      <p:cBhvr>
                                        <p:cTn id="16" dur="500"/>
                                        <p:tgtEl>
                                          <p:spTgt spid="41"/>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p:tgtEl>
                                          <p:spTgt spid="43"/>
                                        </p:tgtEl>
                                        <p:attrNameLst>
                                          <p:attrName>ppt_y</p:attrName>
                                        </p:attrNameLst>
                                      </p:cBhvr>
                                      <p:tavLst>
                                        <p:tav tm="0">
                                          <p:val>
                                            <p:strVal val="#ppt_y+#ppt_h*1.125000"/>
                                          </p:val>
                                        </p:tav>
                                        <p:tav tm="100000">
                                          <p:val>
                                            <p:strVal val="#ppt_y"/>
                                          </p:val>
                                        </p:tav>
                                      </p:tavLst>
                                    </p:anim>
                                    <p:animEffect transition="in" filter="wipe(up)">
                                      <p:cBhvr>
                                        <p:cTn id="21" dur="5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p:bldP spid="42" grpId="0"/>
      <p:bldP spid="43" grpId="0"/>
      <p:bldP spid="19"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60171" y="1455529"/>
            <a:ext cx="9270070" cy="3331522"/>
          </a:xfrm>
          <a:prstGeom prst="rect">
            <a:avLst/>
          </a:prstGeom>
        </p:spPr>
      </p:pic>
      <p:grpSp>
        <p:nvGrpSpPr>
          <p:cNvPr id="4" name="组合 3"/>
          <p:cNvGrpSpPr/>
          <p:nvPr/>
        </p:nvGrpSpPr>
        <p:grpSpPr>
          <a:xfrm>
            <a:off x="406574" y="3717826"/>
            <a:ext cx="11449050" cy="3141345"/>
            <a:chOff x="-867637" y="2003102"/>
            <a:chExt cx="11449032" cy="2937567"/>
          </a:xfrm>
        </p:grpSpPr>
        <p:sp>
          <p:nvSpPr>
            <p:cNvPr id="5" name="矩形 4"/>
            <p:cNvSpPr/>
            <p:nvPr/>
          </p:nvSpPr>
          <p:spPr>
            <a:xfrm>
              <a:off x="910682" y="2003102"/>
              <a:ext cx="4486367" cy="3542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线形标注 2 6"/>
            <p:cNvSpPr/>
            <p:nvPr/>
          </p:nvSpPr>
          <p:spPr>
            <a:xfrm>
              <a:off x="-867637" y="2939537"/>
              <a:ext cx="11449032" cy="2001132"/>
            </a:xfrm>
            <a:prstGeom prst="borderCallout2">
              <a:avLst>
                <a:gd name="adj1" fmla="val 173"/>
                <a:gd name="adj2" fmla="val -16"/>
                <a:gd name="adj3" fmla="val -34991"/>
                <a:gd name="adj4" fmla="val -89"/>
                <a:gd name="adj5" fmla="val -41680"/>
                <a:gd name="adj6" fmla="val 1545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solidFill>
                    <a:srgbClr val="005A9E"/>
                  </a:solidFill>
                  <a:latin typeface="宋体" panose="02010600030101010101" pitchFamily="2" charset="-122"/>
                  <a:ea typeface="宋体" panose="02010600030101010101" pitchFamily="2" charset="-122"/>
                </a:rPr>
                <a:t>▲</a:t>
              </a:r>
              <a:r>
                <a:rPr lang="zh-CN" altLang="en-US" sz="2400" b="1" dirty="0">
                  <a:solidFill>
                    <a:srgbClr val="FF0000"/>
                  </a:solidFill>
                </a:rPr>
                <a:t>必填项，非独立法人填写挂靠单位社会信用代码。</a:t>
              </a:r>
              <a:endParaRPr lang="en-US" altLang="zh-CN" sz="2400" b="1" dirty="0">
                <a:solidFill>
                  <a:srgbClr val="FF0000"/>
                </a:solidFill>
              </a:endParaRPr>
            </a:p>
            <a:p>
              <a:pPr algn="just"/>
              <a:r>
                <a:rPr lang="zh-CN" altLang="en-US" sz="2400" b="1" dirty="0">
                  <a:solidFill>
                    <a:srgbClr val="005A9E"/>
                  </a:solidFill>
                  <a:latin typeface="宋体" panose="02010600030101010101" pitchFamily="2" charset="-122"/>
                  <a:ea typeface="宋体" panose="02010600030101010101" pitchFamily="2" charset="-122"/>
                </a:rPr>
                <a:t>▲</a:t>
              </a:r>
              <a:r>
                <a:rPr lang="zh-CN" altLang="en-US" sz="2400" b="1" dirty="0">
                  <a:solidFill>
                    <a:srgbClr val="FF0000"/>
                  </a:solidFill>
                </a:rPr>
                <a:t>查看医疗机构执业许可证书、</a:t>
              </a:r>
              <a:r>
                <a:rPr lang="zh-CN" altLang="en-US" sz="2400" b="1" dirty="0">
                  <a:solidFill>
                    <a:srgbClr val="FF0000"/>
                  </a:solidFill>
                  <a:highlight>
                    <a:srgbClr val="FFFF00"/>
                  </a:highlight>
                </a:rPr>
                <a:t>全国组织机构统一社会信用代码数据服务中心网站</a:t>
              </a:r>
              <a:r>
                <a:rPr lang="zh-CN" altLang="en-US" sz="2400" b="1" dirty="0">
                  <a:solidFill>
                    <a:srgbClr val="FF0000"/>
                  </a:solidFill>
                </a:rPr>
                <a:t>、各省市场监管局或其他平台查询获取。</a:t>
              </a:r>
              <a:endParaRPr lang="en-US" altLang="zh-CN" sz="2400" b="1" dirty="0">
                <a:solidFill>
                  <a:srgbClr val="FF0000"/>
                </a:solidFill>
              </a:endParaRPr>
            </a:p>
            <a:p>
              <a:pPr algn="just"/>
              <a:r>
                <a:rPr lang="zh-CN" altLang="en-US" sz="2400" b="1" dirty="0">
                  <a:solidFill>
                    <a:srgbClr val="005A9E"/>
                  </a:solidFill>
                  <a:latin typeface="宋体" panose="02010600030101010101" pitchFamily="2" charset="-122"/>
                  <a:ea typeface="宋体" panose="02010600030101010101" pitchFamily="2" charset="-122"/>
                </a:rPr>
                <a:t>▲</a:t>
              </a:r>
              <a:r>
                <a:rPr lang="zh-CN" altLang="en-US" sz="2400" b="1" dirty="0">
                  <a:solidFill>
                    <a:srgbClr val="005A9E"/>
                  </a:solidFill>
                </a:rPr>
                <a:t>统一社会信用代码用</a:t>
              </a:r>
              <a:r>
                <a:rPr lang="en-US" altLang="zh-CN" sz="2400" b="1" dirty="0">
                  <a:solidFill>
                    <a:srgbClr val="FF0000"/>
                  </a:solidFill>
                </a:rPr>
                <a:t>18</a:t>
              </a:r>
              <a:r>
                <a:rPr lang="zh-CN" altLang="en-US" sz="2400" b="1" dirty="0">
                  <a:solidFill>
                    <a:srgbClr val="FF0000"/>
                  </a:solidFill>
                </a:rPr>
                <a:t>位</a:t>
              </a:r>
              <a:r>
                <a:rPr lang="zh-CN" altLang="en-US" sz="2400" b="1" dirty="0">
                  <a:solidFill>
                    <a:srgbClr val="005A9E"/>
                  </a:solidFill>
                </a:rPr>
                <a:t>阿拉伯数字或大写英文字母表示，分别是1位登记管理部门代码、1位机构类别代码、6位登记管理机关行政区划码、9位主体标识码（组织机构代码）、1位</a:t>
              </a:r>
              <a:r>
                <a:rPr lang="zh-CN" altLang="en-US" sz="2400" b="1" dirty="0">
                  <a:solidFill>
                    <a:srgbClr val="005A9E"/>
                  </a:solidFill>
                </a:rPr>
                <a:t>校验码。</a:t>
              </a:r>
              <a:endParaRPr lang="zh-CN" altLang="en-US" sz="2400" b="1" dirty="0">
                <a:solidFill>
                  <a:srgbClr val="005A9E"/>
                </a:solidFill>
              </a:endParaRPr>
            </a:p>
          </p:txBody>
        </p:sp>
      </p:grpSp>
      <p:sp>
        <p:nvSpPr>
          <p:cNvPr id="7" name="文本框 6"/>
          <p:cNvSpPr txBox="1"/>
          <p:nvPr/>
        </p:nvSpPr>
        <p:spPr>
          <a:xfrm>
            <a:off x="2155666" y="915236"/>
            <a:ext cx="7879080" cy="400110"/>
          </a:xfrm>
          <a:prstGeom prst="rect">
            <a:avLst/>
          </a:prstGeom>
          <a:noFill/>
        </p:spPr>
        <p:txBody>
          <a:bodyPr wrap="none" rtlCol="0" anchor="t">
            <a:spAutoFit/>
          </a:bodyPr>
          <a:lstStyle/>
          <a:p>
            <a:r>
              <a:rPr lang="zh-CN" altLang="en-US" sz="2000" b="1" kern="0" dirty="0">
                <a:solidFill>
                  <a:srgbClr val="FF0000"/>
                </a:solidFill>
                <a:latin typeface="华文中宋" panose="02010600040101010101" pitchFamily="2" charset="-122"/>
                <a:ea typeface="华文中宋" panose="02010600040101010101" pitchFamily="2" charset="-122"/>
                <a:cs typeface="+mn-ea"/>
                <a:sym typeface="+mn-ea"/>
              </a:rPr>
              <a:t>强化统一社会信用代码的填报，与上报卫生健康统计直报的信息一致</a:t>
            </a:r>
            <a:endParaRPr lang="zh-CN" altLang="en-US" sz="2000" b="1" kern="0" dirty="0">
              <a:solidFill>
                <a:srgbClr val="FF0000"/>
              </a:solidFill>
              <a:latin typeface="华文中宋" panose="02010600040101010101" pitchFamily="2" charset="-122"/>
              <a:ea typeface="华文中宋" panose="02010600040101010101" pitchFamily="2" charset="-122"/>
              <a:cs typeface="+mn-ea"/>
              <a:sym typeface="+mn-ea"/>
            </a:endParaRPr>
          </a:p>
        </p:txBody>
      </p:sp>
      <p:sp>
        <p:nvSpPr>
          <p:cNvPr id="2"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Tree>
  </p:cSld>
  <p:clrMapOvr>
    <a:masterClrMapping/>
  </p:clrMapOvr>
  <p:transition spd="slow" advClick="0" advTm="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206774" y="961650"/>
            <a:ext cx="8649623" cy="3331522"/>
          </a:xfrm>
          <a:prstGeom prst="rect">
            <a:avLst/>
          </a:prstGeom>
        </p:spPr>
      </p:pic>
      <p:grpSp>
        <p:nvGrpSpPr>
          <p:cNvPr id="4" name="组合 3"/>
          <p:cNvGrpSpPr/>
          <p:nvPr/>
        </p:nvGrpSpPr>
        <p:grpSpPr>
          <a:xfrm>
            <a:off x="-332" y="3573810"/>
            <a:ext cx="12190730" cy="3285489"/>
            <a:chOff x="-1549410" y="1398384"/>
            <a:chExt cx="11814455" cy="3986184"/>
          </a:xfrm>
        </p:grpSpPr>
        <p:sp>
          <p:nvSpPr>
            <p:cNvPr id="5" name="矩形 4"/>
            <p:cNvSpPr/>
            <p:nvPr/>
          </p:nvSpPr>
          <p:spPr>
            <a:xfrm>
              <a:off x="865603" y="1398384"/>
              <a:ext cx="3092008" cy="3828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6" name="线形标注 2 6"/>
            <p:cNvSpPr/>
            <p:nvPr/>
          </p:nvSpPr>
          <p:spPr>
            <a:xfrm>
              <a:off x="-1549410" y="2510879"/>
              <a:ext cx="11814455" cy="2873689"/>
            </a:xfrm>
            <a:prstGeom prst="borderCallout2">
              <a:avLst>
                <a:gd name="adj1" fmla="val 173"/>
                <a:gd name="adj2" fmla="val -16"/>
                <a:gd name="adj3" fmla="val -13579"/>
                <a:gd name="adj4" fmla="val 36"/>
                <a:gd name="adj5" fmla="val -32135"/>
                <a:gd name="adj6" fmla="val 19142"/>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600" b="1" dirty="0">
                  <a:solidFill>
                    <a:srgbClr val="005A9E"/>
                  </a:solidFill>
                  <a:latin typeface="宋体" panose="02010600030101010101" pitchFamily="2" charset="-122"/>
                  <a:ea typeface="宋体" panose="02010600030101010101" pitchFamily="2" charset="-122"/>
                </a:rPr>
                <a:t>▲</a:t>
              </a:r>
              <a:r>
                <a:rPr lang="zh-CN" altLang="en-US" sz="2600" b="1" dirty="0">
                  <a:solidFill>
                    <a:srgbClr val="FF0000"/>
                  </a:solidFill>
                </a:rPr>
                <a:t>必填项：组织机构代码证、统一社会信用代码</a:t>
              </a:r>
              <a:r>
                <a:rPr lang="zh-CN" altLang="en-US" sz="2600" b="1" dirty="0">
                  <a:solidFill>
                    <a:srgbClr val="005A9E"/>
                  </a:solidFill>
                </a:rPr>
                <a:t>的第</a:t>
              </a:r>
              <a:r>
                <a:rPr lang="en-US" altLang="zh-CN" sz="2600" b="1" dirty="0">
                  <a:solidFill>
                    <a:srgbClr val="FF0000"/>
                  </a:solidFill>
                </a:rPr>
                <a:t>9-17</a:t>
              </a:r>
              <a:r>
                <a:rPr lang="zh-CN" altLang="en-US" sz="2600" b="1" dirty="0">
                  <a:solidFill>
                    <a:srgbClr val="FF0000"/>
                  </a:solidFill>
                </a:rPr>
                <a:t>位、临时代码、与卫统一致</a:t>
              </a:r>
              <a:endParaRPr lang="en-US" altLang="zh-CN" sz="2600" b="1" dirty="0">
                <a:solidFill>
                  <a:srgbClr val="FF0000"/>
                </a:solidFill>
              </a:endParaRPr>
            </a:p>
            <a:p>
              <a:pPr algn="just"/>
              <a:r>
                <a:rPr lang="zh-CN" altLang="en-US" sz="2600" b="1" dirty="0">
                  <a:solidFill>
                    <a:srgbClr val="005A9E"/>
                  </a:solidFill>
                  <a:latin typeface="宋体" panose="02010600030101010101" pitchFamily="2" charset="-122"/>
                  <a:ea typeface="宋体" panose="02010600030101010101" pitchFamily="2" charset="-122"/>
                </a:rPr>
                <a:t>▲</a:t>
              </a:r>
              <a:r>
                <a:rPr lang="zh-CN" altLang="en-US" sz="2600" b="1" dirty="0">
                  <a:solidFill>
                    <a:srgbClr val="005A9E"/>
                  </a:solidFill>
                </a:rPr>
                <a:t>组织机构代码采用</a:t>
              </a:r>
              <a:r>
                <a:rPr lang="en-US" altLang="zh-CN" sz="2600" b="1" dirty="0">
                  <a:solidFill>
                    <a:srgbClr val="005A9E"/>
                  </a:solidFill>
                </a:rPr>
                <a:t>《</a:t>
              </a:r>
              <a:r>
                <a:rPr lang="zh-CN" altLang="en-US" sz="2600" b="1" dirty="0">
                  <a:solidFill>
                    <a:srgbClr val="005A9E"/>
                  </a:solidFill>
                </a:rPr>
                <a:t>全国组织机构代码编制规则（</a:t>
              </a:r>
              <a:r>
                <a:rPr lang="en-US" altLang="zh-CN" sz="2600" b="1" dirty="0">
                  <a:solidFill>
                    <a:srgbClr val="005A9E"/>
                  </a:solidFill>
                </a:rPr>
                <a:t>GB/T 11714-1997</a:t>
              </a:r>
              <a:r>
                <a:rPr lang="zh-CN" altLang="en-US" sz="2600" b="1" dirty="0">
                  <a:solidFill>
                    <a:srgbClr val="005A9E"/>
                  </a:solidFill>
                </a:rPr>
                <a:t>）</a:t>
              </a:r>
              <a:endParaRPr lang="en-US" altLang="zh-CN" sz="2600" b="1" dirty="0">
                <a:solidFill>
                  <a:srgbClr val="005A9E"/>
                </a:solidFill>
              </a:endParaRPr>
            </a:p>
            <a:p>
              <a:pPr algn="just"/>
              <a:r>
                <a:rPr lang="zh-CN" altLang="en-US" sz="2600" b="1" dirty="0">
                  <a:solidFill>
                    <a:srgbClr val="005A9E"/>
                  </a:solidFill>
                  <a:latin typeface="宋体" panose="02010600030101010101" pitchFamily="2" charset="-122"/>
                  <a:ea typeface="宋体" panose="02010600030101010101" pitchFamily="2" charset="-122"/>
                </a:rPr>
                <a:t>▲</a:t>
              </a:r>
              <a:r>
                <a:rPr lang="zh-CN" altLang="en-US" sz="2600" b="1" dirty="0">
                  <a:solidFill>
                    <a:srgbClr val="005A9E"/>
                  </a:solidFill>
                </a:rPr>
                <a:t>部分基层医疗卫生机构没有正式的组织机构代码，按编码规则标准的规定，医疗卫生机构赋予</a:t>
              </a:r>
              <a:r>
                <a:rPr lang="en-US" altLang="zh-CN" sz="2600" b="1" dirty="0">
                  <a:solidFill>
                    <a:srgbClr val="FF0000"/>
                  </a:solidFill>
                </a:rPr>
                <a:t>PDY</a:t>
              </a:r>
              <a:r>
                <a:rPr lang="zh-CN" altLang="en-US" sz="2600" b="1" dirty="0">
                  <a:solidFill>
                    <a:srgbClr val="FF0000"/>
                  </a:solidFill>
                </a:rPr>
                <a:t>开头的临时组织机构代码</a:t>
              </a:r>
              <a:r>
                <a:rPr lang="zh-CN" altLang="en-US" sz="2600" b="1" dirty="0">
                  <a:solidFill>
                    <a:srgbClr val="005A9E"/>
                  </a:solidFill>
                </a:rPr>
                <a:t>。按实际填写，且要</a:t>
              </a:r>
              <a:r>
                <a:rPr lang="zh-CN" altLang="en-US" sz="2600" b="1" dirty="0">
                  <a:solidFill>
                    <a:srgbClr val="FF0000"/>
                  </a:solidFill>
                </a:rPr>
                <a:t>与卫统上报信息保持一致</a:t>
              </a:r>
              <a:r>
                <a:rPr lang="zh-CN" altLang="en-US" sz="2600" b="1" dirty="0">
                  <a:solidFill>
                    <a:srgbClr val="005A9E"/>
                  </a:solidFill>
                </a:rPr>
                <a:t>。</a:t>
              </a:r>
              <a:endParaRPr lang="zh-CN" altLang="en-US" sz="2600" b="1" dirty="0">
                <a:solidFill>
                  <a:srgbClr val="005A9E"/>
                </a:solidFill>
              </a:endParaRPr>
            </a:p>
          </p:txBody>
        </p:sp>
      </p:grpSp>
      <p:sp>
        <p:nvSpPr>
          <p:cNvPr id="2" name="TextBox 43"/>
          <p:cNvSpPr txBox="1">
            <a:spLocks noChangeArrowheads="1"/>
          </p:cNvSpPr>
          <p:nvPr/>
        </p:nvSpPr>
        <p:spPr bwMode="auto">
          <a:xfrm>
            <a:off x="2590428" y="189434"/>
            <a:ext cx="8041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 “</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Tree>
  </p:cSld>
  <p:clrMapOvr>
    <a:masterClrMapping/>
  </p:clrMapOvr>
  <p:transition spd="slow" advClick="0" advTm="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620709" y="1214383"/>
            <a:ext cx="8039386" cy="505128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0" y="2470168"/>
            <a:ext cx="5951190" cy="4389418"/>
            <a:chOff x="-1863325" y="4692080"/>
            <a:chExt cx="5110854" cy="767859"/>
          </a:xfrm>
        </p:grpSpPr>
        <p:sp>
          <p:nvSpPr>
            <p:cNvPr id="5" name="矩形 4"/>
            <p:cNvSpPr/>
            <p:nvPr/>
          </p:nvSpPr>
          <p:spPr>
            <a:xfrm>
              <a:off x="18163" y="4692080"/>
              <a:ext cx="2304253" cy="777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线形标注 2 6"/>
            <p:cNvSpPr/>
            <p:nvPr/>
          </p:nvSpPr>
          <p:spPr>
            <a:xfrm>
              <a:off x="-1863325" y="5099289"/>
              <a:ext cx="5110854" cy="360650"/>
            </a:xfrm>
            <a:prstGeom prst="borderCallout2">
              <a:avLst>
                <a:gd name="adj1" fmla="val 173"/>
                <a:gd name="adj2" fmla="val -16"/>
                <a:gd name="adj3" fmla="val -28046"/>
                <a:gd name="adj4" fmla="val 36"/>
                <a:gd name="adj5" fmla="val -59801"/>
                <a:gd name="adj6" fmla="val 32501"/>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b="1" dirty="0">
                  <a:solidFill>
                    <a:srgbClr val="005A9E"/>
                  </a:solidFill>
                  <a:highlight>
                    <a:srgbClr val="FFFFFF"/>
                  </a:highlight>
                </a:rPr>
                <a:t>▲</a:t>
              </a:r>
              <a:r>
                <a:rPr lang="zh-CN" altLang="en-US" sz="1600" b="1" dirty="0">
                  <a:solidFill>
                    <a:srgbClr val="FF0000"/>
                  </a:solidFill>
                </a:rPr>
                <a:t>“登记注册类型代码” 即“经济类型”。</a:t>
              </a:r>
              <a:r>
                <a:rPr lang="zh-CN" altLang="en-US" sz="1600" b="1" dirty="0">
                  <a:solidFill>
                    <a:srgbClr val="005A9E"/>
                  </a:solidFill>
                </a:rPr>
                <a:t>采用国家统计局颁布、统计上用的</a:t>
              </a:r>
              <a:r>
                <a:rPr lang="en-US" altLang="zh-CN" sz="1600" b="1" dirty="0">
                  <a:solidFill>
                    <a:srgbClr val="005A9E"/>
                  </a:solidFill>
                </a:rPr>
                <a:t>《</a:t>
              </a:r>
              <a:r>
                <a:rPr lang="zh-CN" altLang="en-US" sz="1600" b="1" dirty="0">
                  <a:solidFill>
                    <a:srgbClr val="005A9E"/>
                  </a:solidFill>
                </a:rPr>
                <a:t>企业登记注册类型与代码</a:t>
              </a:r>
              <a:r>
                <a:rPr lang="en-US" altLang="zh-CN" sz="1600" b="1" dirty="0">
                  <a:solidFill>
                    <a:srgbClr val="005A9E"/>
                  </a:solidFill>
                </a:rPr>
                <a:t>》</a:t>
              </a:r>
              <a:r>
                <a:rPr lang="zh-CN" altLang="en-US" sz="1600" b="1" dirty="0">
                  <a:solidFill>
                    <a:srgbClr val="005A9E"/>
                  </a:solidFill>
                </a:rPr>
                <a:t>前两位。</a:t>
              </a:r>
              <a:endParaRPr lang="en-US" altLang="zh-CN" sz="1600" b="1" dirty="0">
                <a:solidFill>
                  <a:srgbClr val="005A9E"/>
                </a:solidFill>
              </a:endParaRPr>
            </a:p>
            <a:p>
              <a:r>
                <a:rPr lang="zh-CN" altLang="en-US" sz="1600" b="1" dirty="0">
                  <a:solidFill>
                    <a:srgbClr val="005A9E"/>
                  </a:solidFill>
                  <a:highlight>
                    <a:srgbClr val="FFFFFF"/>
                  </a:highlight>
                </a:rPr>
                <a:t>▲</a:t>
              </a:r>
              <a:r>
                <a:rPr lang="zh-CN" altLang="en-US" sz="1600" b="1" dirty="0">
                  <a:solidFill>
                    <a:srgbClr val="005A9E"/>
                  </a:solidFill>
                </a:rPr>
                <a:t>可</a:t>
              </a:r>
              <a:r>
                <a:rPr lang="zh-CN" altLang="en-US" sz="1600" b="1" dirty="0">
                  <a:solidFill>
                    <a:srgbClr val="005A9E"/>
                  </a:solidFill>
                  <a:highlight>
                    <a:srgbClr val="FFFFFF"/>
                  </a:highlight>
                </a:rPr>
                <a:t>依据</a:t>
              </a:r>
              <a:r>
                <a:rPr lang="en-US" altLang="zh-CN" sz="1600" b="1" dirty="0">
                  <a:solidFill>
                    <a:srgbClr val="FF0000"/>
                  </a:solidFill>
                  <a:highlight>
                    <a:srgbClr val="FFFFFF"/>
                  </a:highlight>
                </a:rPr>
                <a:t>《</a:t>
              </a:r>
              <a:r>
                <a:rPr lang="zh-CN" altLang="en-US" sz="1600" b="1" dirty="0">
                  <a:solidFill>
                    <a:srgbClr val="FF0000"/>
                  </a:solidFill>
                  <a:highlight>
                    <a:srgbClr val="FFFFFF"/>
                  </a:highlight>
                </a:rPr>
                <a:t>医疗机构执业许可证</a:t>
              </a:r>
              <a:r>
                <a:rPr lang="en-US" altLang="zh-CN" sz="1600" b="1" dirty="0">
                  <a:solidFill>
                    <a:srgbClr val="FF0000"/>
                  </a:solidFill>
                  <a:highlight>
                    <a:srgbClr val="FFFFFF"/>
                  </a:highlight>
                </a:rPr>
                <a:t>》</a:t>
              </a:r>
              <a:r>
                <a:rPr lang="zh-CN" altLang="en-US" sz="1600" b="1" dirty="0">
                  <a:solidFill>
                    <a:srgbClr val="005A9E"/>
                  </a:solidFill>
                  <a:highlight>
                    <a:srgbClr val="FFFFFF"/>
                  </a:highlight>
                </a:rPr>
                <a:t>的</a:t>
              </a:r>
              <a:r>
                <a:rPr lang="zh-CN" altLang="en-US" sz="1600" b="1" dirty="0">
                  <a:solidFill>
                    <a:srgbClr val="FF0000"/>
                  </a:solidFill>
                  <a:highlight>
                    <a:srgbClr val="FFFFFF"/>
                  </a:highlight>
                </a:rPr>
                <a:t>机构信息页</a:t>
              </a:r>
              <a:r>
                <a:rPr lang="zh-CN" altLang="en-US" sz="1600" b="1" dirty="0">
                  <a:solidFill>
                    <a:srgbClr val="005A9E"/>
                  </a:solidFill>
                  <a:highlight>
                    <a:srgbClr val="FFFFFF"/>
                  </a:highlight>
                </a:rPr>
                <a:t>：</a:t>
              </a:r>
              <a:r>
                <a:rPr lang="zh-CN" altLang="en-US" sz="1600" b="1" dirty="0">
                  <a:solidFill>
                    <a:srgbClr val="FF0000"/>
                  </a:solidFill>
                  <a:highlight>
                    <a:srgbClr val="FFFFFF"/>
                  </a:highlight>
                </a:rPr>
                <a:t>“所有制形式” </a:t>
              </a:r>
              <a:r>
                <a:rPr lang="en-US" altLang="zh-CN" sz="1600" b="1" dirty="0">
                  <a:solidFill>
                    <a:srgbClr val="FF0000"/>
                  </a:solidFill>
                  <a:highlight>
                    <a:srgbClr val="FFFFFF"/>
                  </a:highlight>
                </a:rPr>
                <a:t>:</a:t>
              </a:r>
              <a:r>
                <a:rPr lang="zh-CN" altLang="en-US" sz="1600" b="1" dirty="0">
                  <a:solidFill>
                    <a:srgbClr val="005A9E"/>
                  </a:solidFill>
                </a:rPr>
                <a:t>选择</a:t>
              </a:r>
              <a:r>
                <a:rPr lang="zh-CN" altLang="en-US" sz="1600" b="1" dirty="0">
                  <a:solidFill>
                    <a:srgbClr val="005A9E"/>
                  </a:solidFill>
                  <a:highlight>
                    <a:srgbClr val="FFFFFF"/>
                  </a:highlight>
                </a:rPr>
                <a:t>（例如证上的“所有制形式” 是“全民”可选</a:t>
              </a:r>
              <a:r>
                <a:rPr lang="en-US" altLang="zh-CN" sz="1600" b="1" dirty="0">
                  <a:solidFill>
                    <a:srgbClr val="005A9E"/>
                  </a:solidFill>
                  <a:highlight>
                    <a:srgbClr val="FFFFFF"/>
                  </a:highlight>
                </a:rPr>
                <a:t>11</a:t>
              </a:r>
              <a:r>
                <a:rPr lang="zh-CN" altLang="en-US" sz="1600" b="1" dirty="0">
                  <a:solidFill>
                    <a:srgbClr val="005A9E"/>
                  </a:solidFill>
                  <a:highlight>
                    <a:srgbClr val="FFFFFF"/>
                  </a:highlight>
                </a:rPr>
                <a:t>国有全资、“集体”选</a:t>
              </a:r>
              <a:r>
                <a:rPr lang="en-US" altLang="zh-CN" sz="1600" b="1" dirty="0">
                  <a:solidFill>
                    <a:srgbClr val="005A9E"/>
                  </a:solidFill>
                  <a:highlight>
                    <a:srgbClr val="FFFFFF"/>
                  </a:highlight>
                </a:rPr>
                <a:t>12</a:t>
              </a:r>
              <a:r>
                <a:rPr lang="zh-CN" altLang="en-US" sz="1600" b="1" dirty="0">
                  <a:solidFill>
                    <a:srgbClr val="005A9E"/>
                  </a:solidFill>
                  <a:highlight>
                    <a:srgbClr val="FFFFFF"/>
                  </a:highlight>
                </a:rPr>
                <a:t>“集体全资”、“私人”选</a:t>
              </a:r>
              <a:r>
                <a:rPr lang="en-US" altLang="zh-CN" sz="1600" b="1" dirty="0">
                  <a:solidFill>
                    <a:srgbClr val="005A9E"/>
                  </a:solidFill>
                  <a:highlight>
                    <a:srgbClr val="FFFFFF"/>
                  </a:highlight>
                </a:rPr>
                <a:t>17</a:t>
              </a:r>
              <a:r>
                <a:rPr lang="zh-CN" altLang="en-US" sz="1600" b="1" dirty="0">
                  <a:solidFill>
                    <a:srgbClr val="005A9E"/>
                  </a:solidFill>
                  <a:highlight>
                    <a:srgbClr val="FFFFFF"/>
                  </a:highlight>
                </a:rPr>
                <a:t>“私有” ，“其他”根据实际情况去判断</a:t>
              </a:r>
              <a:r>
                <a:rPr lang="zh-CN" altLang="en-US" sz="1600" b="1" dirty="0">
                  <a:solidFill>
                    <a:srgbClr val="005A9E"/>
                  </a:solidFill>
                </a:rPr>
                <a:t>）</a:t>
              </a:r>
              <a:endParaRPr lang="en-US" altLang="zh-CN" sz="1600" b="1" dirty="0">
                <a:solidFill>
                  <a:srgbClr val="005A9E"/>
                </a:solidFill>
              </a:endParaRPr>
            </a:p>
            <a:p>
              <a:r>
                <a:rPr lang="zh-CN" altLang="en-US" sz="1600" b="1" dirty="0">
                  <a:solidFill>
                    <a:srgbClr val="005A9E"/>
                  </a:solidFill>
                  <a:highlight>
                    <a:srgbClr val="FFFFFF"/>
                  </a:highlight>
                </a:rPr>
                <a:t>▲</a:t>
              </a:r>
              <a:r>
                <a:rPr lang="zh-CN" altLang="en-US" sz="1600" b="1" dirty="0">
                  <a:solidFill>
                    <a:srgbClr val="005A9E"/>
                  </a:solidFill>
                </a:rPr>
                <a:t>系统中以下拉菜单选择形式填报，</a:t>
              </a:r>
              <a:r>
                <a:rPr lang="zh-CN" altLang="en-US" sz="1600" b="1" dirty="0">
                  <a:solidFill>
                    <a:srgbClr val="FF0000"/>
                  </a:solidFill>
                </a:rPr>
                <a:t>一定要选到根节点。例如不要选择“</a:t>
              </a:r>
              <a:r>
                <a:rPr lang="en-US" altLang="zh-CN" sz="1600" b="1" dirty="0">
                  <a:solidFill>
                    <a:srgbClr val="FF0000"/>
                  </a:solidFill>
                </a:rPr>
                <a:t>10</a:t>
              </a:r>
              <a:r>
                <a:rPr lang="zh-CN" altLang="en-US" sz="1600" b="1" dirty="0">
                  <a:solidFill>
                    <a:srgbClr val="FF0000"/>
                  </a:solidFill>
                </a:rPr>
                <a:t>内资”，而是选择</a:t>
              </a:r>
              <a:r>
                <a:rPr lang="en-US" altLang="zh-CN" sz="1600" b="1" dirty="0">
                  <a:solidFill>
                    <a:srgbClr val="FF0000"/>
                  </a:solidFill>
                </a:rPr>
                <a:t>11-19</a:t>
              </a:r>
              <a:r>
                <a:rPr lang="zh-CN" altLang="en-US" sz="1600" b="1" dirty="0">
                  <a:solidFill>
                    <a:srgbClr val="FF0000"/>
                  </a:solidFill>
                </a:rPr>
                <a:t>具体的内资类型。</a:t>
              </a:r>
              <a:endParaRPr lang="en-US" altLang="zh-CN" sz="1600" b="1" dirty="0">
                <a:solidFill>
                  <a:srgbClr val="FF0000"/>
                </a:solidFill>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1220097" y="827550"/>
            <a:ext cx="9750219" cy="2346381"/>
          </a:xfrm>
          <a:prstGeom prst="rect">
            <a:avLst/>
          </a:prstGeom>
          <a:solidFill>
            <a:schemeClr val="bg1"/>
          </a:solidFill>
        </p:spPr>
      </p:pic>
      <p:sp>
        <p:nvSpPr>
          <p:cNvPr id="3" name="矩形 2"/>
          <p:cNvSpPr/>
          <p:nvPr/>
        </p:nvSpPr>
        <p:spPr>
          <a:xfrm>
            <a:off x="1949643" y="4389420"/>
            <a:ext cx="3209460" cy="2258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左大括号 7"/>
          <p:cNvSpPr/>
          <p:nvPr/>
        </p:nvSpPr>
        <p:spPr>
          <a:xfrm>
            <a:off x="1217845" y="1307333"/>
            <a:ext cx="288032" cy="50405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p:cNvSpPr txBox="1"/>
          <p:nvPr/>
        </p:nvSpPr>
        <p:spPr>
          <a:xfrm>
            <a:off x="447496" y="1351612"/>
            <a:ext cx="741331" cy="415498"/>
          </a:xfrm>
          <a:prstGeom prst="rect">
            <a:avLst/>
          </a:prstGeom>
          <a:noFill/>
        </p:spPr>
        <p:txBody>
          <a:bodyPr wrap="square" rtlCol="0">
            <a:spAutoFit/>
          </a:bodyPr>
          <a:lstStyle/>
          <a:p>
            <a:r>
              <a:rPr lang="zh-CN" altLang="en-US" dirty="0">
                <a:solidFill>
                  <a:srgbClr val="FF0000"/>
                </a:solidFill>
              </a:rPr>
              <a:t>公立</a:t>
            </a:r>
            <a:endParaRPr lang="zh-CN" altLang="en-US" dirty="0">
              <a:solidFill>
                <a:srgbClr val="FF0000"/>
              </a:solidFill>
            </a:endParaRPr>
          </a:p>
        </p:txBody>
      </p:sp>
      <p:sp>
        <p:nvSpPr>
          <p:cNvPr id="10" name="矩形 9"/>
          <p:cNvSpPr/>
          <p:nvPr/>
        </p:nvSpPr>
        <p:spPr>
          <a:xfrm>
            <a:off x="1793743" y="1296688"/>
            <a:ext cx="1270525" cy="4761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14" name="文本框 13"/>
          <p:cNvSpPr txBox="1"/>
          <p:nvPr/>
        </p:nvSpPr>
        <p:spPr>
          <a:xfrm>
            <a:off x="4206939" y="2362896"/>
            <a:ext cx="2564471" cy="738664"/>
          </a:xfrm>
          <a:prstGeom prst="rect">
            <a:avLst/>
          </a:prstGeom>
          <a:noFill/>
        </p:spPr>
        <p:txBody>
          <a:bodyPr wrap="square" rtlCol="0">
            <a:spAutoFit/>
          </a:bodyPr>
          <a:lstStyle/>
          <a:p>
            <a:r>
              <a:rPr lang="zh-CN" altLang="en-US" dirty="0">
                <a:solidFill>
                  <a:srgbClr val="FF0000"/>
                </a:solidFill>
              </a:rPr>
              <a:t>除</a:t>
            </a:r>
            <a:r>
              <a:rPr lang="en-US" altLang="zh-CN" dirty="0">
                <a:solidFill>
                  <a:srgbClr val="FF0000"/>
                </a:solidFill>
              </a:rPr>
              <a:t>11</a:t>
            </a:r>
            <a:r>
              <a:rPr lang="zh-CN" altLang="en-US" dirty="0">
                <a:solidFill>
                  <a:srgbClr val="FF0000"/>
                </a:solidFill>
              </a:rPr>
              <a:t>、</a:t>
            </a:r>
            <a:r>
              <a:rPr lang="en-US" altLang="zh-CN" dirty="0">
                <a:solidFill>
                  <a:srgbClr val="FF0000"/>
                </a:solidFill>
              </a:rPr>
              <a:t>12</a:t>
            </a:r>
            <a:r>
              <a:rPr lang="zh-CN" altLang="en-US" dirty="0">
                <a:solidFill>
                  <a:srgbClr val="FF0000"/>
                </a:solidFill>
              </a:rPr>
              <a:t>外其他都是民营</a:t>
            </a:r>
            <a:endParaRPr lang="zh-CN" altLang="en-US" dirty="0">
              <a:solidFill>
                <a:srgbClr val="FF0000"/>
              </a:solidFill>
            </a:endParaRPr>
          </a:p>
        </p:txBody>
      </p:sp>
      <p:sp>
        <p:nvSpPr>
          <p:cNvPr id="15" name="线形标注 2 6"/>
          <p:cNvSpPr/>
          <p:nvPr/>
        </p:nvSpPr>
        <p:spPr>
          <a:xfrm>
            <a:off x="6095206" y="4797951"/>
            <a:ext cx="6095208" cy="2061633"/>
          </a:xfrm>
          <a:prstGeom prst="borderCallout2">
            <a:avLst>
              <a:gd name="adj1" fmla="val 173"/>
              <a:gd name="adj2" fmla="val -16"/>
              <a:gd name="adj3" fmla="val -13994"/>
              <a:gd name="adj4" fmla="val 36"/>
              <a:gd name="adj5" fmla="val -14266"/>
              <a:gd name="adj6" fmla="val -1537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b="1" dirty="0">
                <a:solidFill>
                  <a:srgbClr val="005A9E"/>
                </a:solidFill>
                <a:highlight>
                  <a:srgbClr val="FFFFFF"/>
                </a:highlight>
              </a:rPr>
              <a:t>▲</a:t>
            </a:r>
            <a:r>
              <a:rPr lang="zh-CN" altLang="en-US" sz="2000" b="1" dirty="0">
                <a:solidFill>
                  <a:srgbClr val="FF0000"/>
                </a:solidFill>
              </a:rPr>
              <a:t>“机构所有制形式” </a:t>
            </a:r>
            <a:r>
              <a:rPr lang="zh-CN" altLang="en-US" sz="2000" b="1" dirty="0">
                <a:solidFill>
                  <a:srgbClr val="005A9E"/>
                </a:solidFill>
              </a:rPr>
              <a:t>依据“登记注册类型的代码”</a:t>
            </a:r>
            <a:r>
              <a:rPr lang="zh-CN" altLang="en-US" sz="2000" b="1" dirty="0">
                <a:solidFill>
                  <a:srgbClr val="FF0000"/>
                </a:solidFill>
              </a:rPr>
              <a:t>自动填入。 </a:t>
            </a:r>
            <a:endParaRPr lang="en-US" altLang="zh-CN" sz="2000" b="1" dirty="0">
              <a:solidFill>
                <a:srgbClr val="FF0000"/>
              </a:solidFill>
            </a:endParaRPr>
          </a:p>
          <a:p>
            <a:pPr algn="just"/>
            <a:r>
              <a:rPr lang="zh-CN" altLang="en-US" sz="2000" b="1" dirty="0">
                <a:solidFill>
                  <a:srgbClr val="005A9E"/>
                </a:solidFill>
                <a:highlight>
                  <a:srgbClr val="FFFFFF"/>
                </a:highlight>
              </a:rPr>
              <a:t>▲</a:t>
            </a:r>
            <a:r>
              <a:rPr lang="zh-CN" altLang="en-US" sz="2000" b="1" dirty="0">
                <a:solidFill>
                  <a:srgbClr val="005A9E"/>
                </a:solidFill>
              </a:rPr>
              <a:t>“登记注册类型的代码” </a:t>
            </a:r>
            <a:r>
              <a:rPr lang="en-US" altLang="zh-CN" sz="2000" b="1" dirty="0">
                <a:solidFill>
                  <a:srgbClr val="FF0000"/>
                </a:solidFill>
              </a:rPr>
              <a:t>11</a:t>
            </a:r>
            <a:r>
              <a:rPr lang="zh-CN" altLang="en-US" sz="2000" b="1" dirty="0">
                <a:solidFill>
                  <a:srgbClr val="FF0000"/>
                </a:solidFill>
              </a:rPr>
              <a:t>、</a:t>
            </a:r>
            <a:r>
              <a:rPr lang="en-US" altLang="zh-CN" sz="2000" b="1" dirty="0">
                <a:solidFill>
                  <a:srgbClr val="FF0000"/>
                </a:solidFill>
              </a:rPr>
              <a:t>12</a:t>
            </a:r>
            <a:r>
              <a:rPr lang="zh-CN" altLang="en-US" sz="2000" b="1" dirty="0">
                <a:solidFill>
                  <a:srgbClr val="005A9E"/>
                </a:solidFill>
              </a:rPr>
              <a:t>对应“机构所有制形式” 的</a:t>
            </a:r>
            <a:r>
              <a:rPr lang="zh-CN" altLang="en-US" sz="2000" b="1" dirty="0">
                <a:solidFill>
                  <a:srgbClr val="FF0000"/>
                </a:solidFill>
              </a:rPr>
              <a:t>“</a:t>
            </a:r>
            <a:r>
              <a:rPr lang="en-US" altLang="zh-CN" sz="2000" b="1" dirty="0">
                <a:solidFill>
                  <a:srgbClr val="FF0000"/>
                </a:solidFill>
              </a:rPr>
              <a:t>1</a:t>
            </a:r>
            <a:r>
              <a:rPr lang="zh-CN" altLang="en-US" sz="2000" b="1" dirty="0">
                <a:solidFill>
                  <a:srgbClr val="FF0000"/>
                </a:solidFill>
              </a:rPr>
              <a:t>公立”</a:t>
            </a:r>
            <a:r>
              <a:rPr lang="en-US" altLang="zh-CN" sz="2000" b="1" dirty="0">
                <a:solidFill>
                  <a:srgbClr val="FF0000"/>
                </a:solidFill>
              </a:rPr>
              <a:t> </a:t>
            </a:r>
            <a:r>
              <a:rPr lang="zh-CN" altLang="en-US" sz="2000" b="1" dirty="0">
                <a:solidFill>
                  <a:srgbClr val="005A9E"/>
                </a:solidFill>
              </a:rPr>
              <a:t>， “登记注册类型的代码”</a:t>
            </a:r>
            <a:r>
              <a:rPr lang="zh-CN" altLang="en-US" sz="2000" b="1" dirty="0">
                <a:solidFill>
                  <a:srgbClr val="FF0000"/>
                </a:solidFill>
              </a:rPr>
              <a:t>其他代码</a:t>
            </a:r>
            <a:r>
              <a:rPr lang="zh-CN" altLang="en-US" sz="2000" b="1" dirty="0">
                <a:solidFill>
                  <a:srgbClr val="005A9E"/>
                </a:solidFill>
              </a:rPr>
              <a:t>对应“机构所有制形式” 的</a:t>
            </a:r>
            <a:r>
              <a:rPr lang="zh-CN" altLang="en-US" sz="2000" b="1" dirty="0">
                <a:solidFill>
                  <a:srgbClr val="FF0000"/>
                </a:solidFill>
              </a:rPr>
              <a:t>“</a:t>
            </a:r>
            <a:r>
              <a:rPr lang="en-US" altLang="zh-CN" sz="2000" b="1" dirty="0">
                <a:solidFill>
                  <a:srgbClr val="FF0000"/>
                </a:solidFill>
              </a:rPr>
              <a:t>2</a:t>
            </a:r>
            <a:r>
              <a:rPr lang="zh-CN" altLang="en-US" sz="2000" b="1" dirty="0">
                <a:solidFill>
                  <a:srgbClr val="FF0000"/>
                </a:solidFill>
              </a:rPr>
              <a:t>民营”</a:t>
            </a:r>
            <a:r>
              <a:rPr lang="en-US" altLang="zh-CN" sz="2000" b="1" dirty="0">
                <a:solidFill>
                  <a:srgbClr val="FF0000"/>
                </a:solidFill>
              </a:rPr>
              <a:t> </a:t>
            </a:r>
            <a:r>
              <a:rPr lang="zh-CN" altLang="en-US" sz="2000" b="1" dirty="0">
                <a:solidFill>
                  <a:srgbClr val="005A9E"/>
                </a:solidFill>
              </a:rPr>
              <a:t>。</a:t>
            </a:r>
            <a:endParaRPr lang="en-US" altLang="zh-CN" sz="2000" b="1" dirty="0">
              <a:solidFill>
                <a:srgbClr val="005A9E"/>
              </a:solidFill>
            </a:endParaRPr>
          </a:p>
        </p:txBody>
      </p:sp>
      <p:sp>
        <p:nvSpPr>
          <p:cNvPr id="16" name="矩形 15"/>
          <p:cNvSpPr/>
          <p:nvPr/>
        </p:nvSpPr>
        <p:spPr>
          <a:xfrm>
            <a:off x="1934120" y="3442966"/>
            <a:ext cx="2368711" cy="2258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897779" y="913297"/>
            <a:ext cx="8039386" cy="505128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298562" y="3357785"/>
            <a:ext cx="11593288" cy="3501802"/>
            <a:chOff x="-1159348" y="4774543"/>
            <a:chExt cx="10297129" cy="2501357"/>
          </a:xfrm>
        </p:grpSpPr>
        <p:sp>
          <p:nvSpPr>
            <p:cNvPr id="5" name="矩形 4"/>
            <p:cNvSpPr/>
            <p:nvPr/>
          </p:nvSpPr>
          <p:spPr>
            <a:xfrm>
              <a:off x="300169" y="4774543"/>
              <a:ext cx="2952324" cy="2099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线形标注 2 6"/>
            <p:cNvSpPr/>
            <p:nvPr/>
          </p:nvSpPr>
          <p:spPr>
            <a:xfrm>
              <a:off x="-1159348" y="5848960"/>
              <a:ext cx="10297129" cy="1426940"/>
            </a:xfrm>
            <a:prstGeom prst="borderCallout2">
              <a:avLst>
                <a:gd name="adj1" fmla="val 173"/>
                <a:gd name="adj2" fmla="val -16"/>
                <a:gd name="adj3" fmla="val -55790"/>
                <a:gd name="adj4" fmla="val -33"/>
                <a:gd name="adj5" fmla="val -68909"/>
                <a:gd name="adj6" fmla="val 1416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700" b="1" dirty="0">
                  <a:solidFill>
                    <a:srgbClr val="005A9E"/>
                  </a:solidFill>
                  <a:latin typeface="宋体" panose="02010600030101010101" pitchFamily="2" charset="-122"/>
                  <a:ea typeface="宋体" panose="02010600030101010101" pitchFamily="2" charset="-122"/>
                </a:rPr>
                <a:t>▲</a:t>
              </a:r>
              <a:r>
                <a:rPr lang="zh-CN" altLang="en-US" sz="2700" b="1" dirty="0">
                  <a:solidFill>
                    <a:srgbClr val="005A9E"/>
                  </a:solidFill>
                </a:rPr>
                <a:t>依据</a:t>
              </a:r>
              <a:r>
                <a:rPr lang="en-US" altLang="zh-CN" sz="2700" b="1" dirty="0">
                  <a:solidFill>
                    <a:srgbClr val="005A9E"/>
                  </a:solidFill>
                </a:rPr>
                <a:t>《</a:t>
              </a:r>
              <a:r>
                <a:rPr lang="zh-CN" altLang="en-US" sz="2700" b="1" dirty="0">
                  <a:solidFill>
                    <a:srgbClr val="005A9E"/>
                  </a:solidFill>
                </a:rPr>
                <a:t>卫生机构（组织）分类与代码（</a:t>
              </a:r>
              <a:r>
                <a:rPr lang="en-US" altLang="zh-CN" sz="2700" b="1" dirty="0">
                  <a:solidFill>
                    <a:srgbClr val="005A9E"/>
                  </a:solidFill>
                </a:rPr>
                <a:t>WS218-2002</a:t>
              </a:r>
              <a:r>
                <a:rPr lang="zh-CN" altLang="en-US" sz="2700" b="1" dirty="0">
                  <a:solidFill>
                    <a:srgbClr val="005A9E"/>
                  </a:solidFill>
                </a:rPr>
                <a:t>）</a:t>
              </a:r>
              <a:r>
                <a:rPr lang="en-US" altLang="zh-CN" sz="2700" b="1" dirty="0">
                  <a:solidFill>
                    <a:srgbClr val="005A9E"/>
                  </a:solidFill>
                </a:rPr>
                <a:t>》</a:t>
              </a:r>
              <a:r>
                <a:rPr lang="zh-CN" altLang="en-US" sz="2700" b="1" dirty="0">
                  <a:solidFill>
                    <a:srgbClr val="005A9E"/>
                  </a:solidFill>
                </a:rPr>
                <a:t>确定机构类别代码。</a:t>
              </a:r>
              <a:endParaRPr lang="en-US" altLang="zh-CN" sz="2700" b="1" dirty="0">
                <a:solidFill>
                  <a:srgbClr val="005A9E"/>
                </a:solidFill>
              </a:endParaRPr>
            </a:p>
            <a:p>
              <a:pPr algn="just"/>
              <a:r>
                <a:rPr lang="zh-CN" altLang="en-US" sz="2700" b="1" dirty="0">
                  <a:solidFill>
                    <a:srgbClr val="005A9E"/>
                  </a:solidFill>
                  <a:latin typeface="宋体" panose="02010600030101010101" pitchFamily="2" charset="-122"/>
                  <a:ea typeface="宋体" panose="02010600030101010101" pitchFamily="2" charset="-122"/>
                </a:rPr>
                <a:t>▲</a:t>
              </a:r>
              <a:r>
                <a:rPr lang="zh-CN" altLang="en-US" sz="2700" b="1" dirty="0">
                  <a:solidFill>
                    <a:srgbClr val="005A9E"/>
                  </a:solidFill>
                </a:rPr>
                <a:t>注意：按第二名称是中医类医院填报的，选择第二名称的机构类别。</a:t>
              </a:r>
              <a:endParaRPr lang="en-US" altLang="zh-CN" sz="2700" b="1" dirty="0">
                <a:solidFill>
                  <a:srgbClr val="005A9E"/>
                </a:solidFill>
              </a:endParaRPr>
            </a:p>
            <a:p>
              <a:pPr algn="just"/>
              <a:r>
                <a:rPr lang="zh-CN" altLang="en-US" sz="2700" b="1" dirty="0">
                  <a:solidFill>
                    <a:srgbClr val="005A9E"/>
                  </a:solidFill>
                  <a:latin typeface="宋体" panose="02010600030101010101" pitchFamily="2" charset="-122"/>
                  <a:ea typeface="宋体" panose="02010600030101010101" pitchFamily="2" charset="-122"/>
                </a:rPr>
                <a:t>▲选到</a:t>
              </a:r>
              <a:r>
                <a:rPr lang="zh-CN" altLang="en-US" sz="2700" b="1" dirty="0">
                  <a:solidFill>
                    <a:srgbClr val="FF0000"/>
                  </a:solidFill>
                  <a:latin typeface="宋体" panose="02010600030101010101" pitchFamily="2" charset="-122"/>
                  <a:ea typeface="宋体" panose="02010600030101010101" pitchFamily="2" charset="-122"/>
                </a:rPr>
                <a:t>根节点</a:t>
              </a:r>
              <a:r>
                <a:rPr lang="zh-CN" altLang="en-US" sz="2700" b="1" dirty="0">
                  <a:solidFill>
                    <a:srgbClr val="005A9E"/>
                  </a:solidFill>
                  <a:latin typeface="宋体" panose="02010600030101010101" pitchFamily="2" charset="-122"/>
                  <a:ea typeface="宋体" panose="02010600030101010101" pitchFamily="2" charset="-122"/>
                </a:rPr>
                <a:t>：不选</a:t>
              </a:r>
              <a:r>
                <a:rPr lang="en-US" altLang="zh-CN" sz="2700" b="1" dirty="0">
                  <a:solidFill>
                    <a:srgbClr val="005A9E"/>
                  </a:solidFill>
                  <a:latin typeface="宋体" panose="02010600030101010101" pitchFamily="2" charset="-122"/>
                  <a:ea typeface="宋体" panose="02010600030101010101" pitchFamily="2" charset="-122"/>
                </a:rPr>
                <a:t>A2</a:t>
              </a:r>
              <a:r>
                <a:rPr lang="zh-CN" altLang="en-US" sz="2700" b="1" dirty="0">
                  <a:solidFill>
                    <a:srgbClr val="005A9E"/>
                  </a:solidFill>
                  <a:latin typeface="宋体" panose="02010600030101010101" pitchFamily="2" charset="-122"/>
                  <a:ea typeface="宋体" panose="02010600030101010101" pitchFamily="2" charset="-122"/>
                </a:rPr>
                <a:t>、</a:t>
              </a:r>
              <a:r>
                <a:rPr lang="en-US" altLang="zh-CN" sz="2700" b="1" dirty="0">
                  <a:solidFill>
                    <a:srgbClr val="005A9E"/>
                  </a:solidFill>
                  <a:latin typeface="宋体" panose="02010600030101010101" pitchFamily="2" charset="-122"/>
                  <a:ea typeface="宋体" panose="02010600030101010101" pitchFamily="2" charset="-122"/>
                </a:rPr>
                <a:t>A3</a:t>
              </a:r>
              <a:r>
                <a:rPr lang="zh-CN" altLang="en-US" sz="2700" b="1" dirty="0">
                  <a:solidFill>
                    <a:srgbClr val="005A9E"/>
                  </a:solidFill>
                  <a:latin typeface="宋体" panose="02010600030101010101" pitchFamily="2" charset="-122"/>
                  <a:ea typeface="宋体" panose="02010600030101010101" pitchFamily="2" charset="-122"/>
                </a:rPr>
                <a:t>、</a:t>
              </a:r>
              <a:r>
                <a:rPr lang="en-US" altLang="zh-CN" sz="2700" b="1" dirty="0">
                  <a:solidFill>
                    <a:srgbClr val="005A9E"/>
                  </a:solidFill>
                  <a:latin typeface="宋体" panose="02010600030101010101" pitchFamily="2" charset="-122"/>
                  <a:ea typeface="宋体" panose="02010600030101010101" pitchFamily="2" charset="-122"/>
                </a:rPr>
                <a:t>A4,</a:t>
              </a:r>
              <a:r>
                <a:rPr lang="zh-CN" altLang="en-US" sz="2700" b="1" dirty="0">
                  <a:solidFill>
                    <a:srgbClr val="005A9E"/>
                  </a:solidFill>
                  <a:latin typeface="宋体" panose="02010600030101010101" pitchFamily="2" charset="-122"/>
                  <a:ea typeface="宋体" panose="02010600030101010101" pitchFamily="2" charset="-122"/>
                </a:rPr>
                <a:t>属于</a:t>
              </a:r>
              <a:r>
                <a:rPr lang="en-US" altLang="zh-CN" sz="2700" b="1" dirty="0">
                  <a:solidFill>
                    <a:srgbClr val="005A9E"/>
                  </a:solidFill>
                  <a:latin typeface="宋体" panose="02010600030101010101" pitchFamily="2" charset="-122"/>
                  <a:ea typeface="宋体" panose="02010600030101010101" pitchFamily="2" charset="-122"/>
                </a:rPr>
                <a:t>A2</a:t>
              </a:r>
              <a:r>
                <a:rPr lang="zh-CN" altLang="en-US" sz="2700" b="1" dirty="0">
                  <a:solidFill>
                    <a:srgbClr val="005A9E"/>
                  </a:solidFill>
                  <a:latin typeface="宋体" panose="02010600030101010101" pitchFamily="2" charset="-122"/>
                  <a:ea typeface="宋体" panose="02010600030101010101" pitchFamily="2" charset="-122"/>
                </a:rPr>
                <a:t>的选</a:t>
              </a:r>
              <a:r>
                <a:rPr lang="en-US" altLang="zh-CN" sz="2700" b="1" dirty="0">
                  <a:solidFill>
                    <a:srgbClr val="005A9E"/>
                  </a:solidFill>
                  <a:latin typeface="宋体" panose="02010600030101010101" pitchFamily="2" charset="-122"/>
                  <a:ea typeface="宋体" panose="02010600030101010101" pitchFamily="2" charset="-122"/>
                </a:rPr>
                <a:t>A210-229</a:t>
              </a:r>
              <a:r>
                <a:rPr lang="zh-CN" altLang="en-US" sz="2700" b="1" dirty="0">
                  <a:solidFill>
                    <a:srgbClr val="005A9E"/>
                  </a:solidFill>
                  <a:latin typeface="宋体" panose="02010600030101010101" pitchFamily="2" charset="-122"/>
                  <a:ea typeface="宋体" panose="02010600030101010101" pitchFamily="2" charset="-122"/>
                </a:rPr>
                <a:t>、属于</a:t>
              </a:r>
              <a:r>
                <a:rPr lang="en-US" altLang="zh-CN" sz="2700" b="1" dirty="0">
                  <a:solidFill>
                    <a:srgbClr val="005A9E"/>
                  </a:solidFill>
                  <a:latin typeface="宋体" panose="02010600030101010101" pitchFamily="2" charset="-122"/>
                  <a:ea typeface="宋体" panose="02010600030101010101" pitchFamily="2" charset="-122"/>
                </a:rPr>
                <a:t>A3</a:t>
              </a:r>
              <a:r>
                <a:rPr lang="zh-CN" altLang="en-US" sz="2700" b="1" dirty="0">
                  <a:solidFill>
                    <a:srgbClr val="005A9E"/>
                  </a:solidFill>
                  <a:latin typeface="宋体" panose="02010600030101010101" pitchFamily="2" charset="-122"/>
                  <a:ea typeface="宋体" panose="02010600030101010101" pitchFamily="2" charset="-122"/>
                </a:rPr>
                <a:t>的选</a:t>
              </a:r>
              <a:r>
                <a:rPr lang="en-US" altLang="zh-CN" sz="2700" b="1" dirty="0">
                  <a:solidFill>
                    <a:srgbClr val="005A9E"/>
                  </a:solidFill>
                  <a:latin typeface="宋体" panose="02010600030101010101" pitchFamily="2" charset="-122"/>
                  <a:ea typeface="宋体" panose="02010600030101010101" pitchFamily="2" charset="-122"/>
                </a:rPr>
                <a:t>A300</a:t>
              </a:r>
              <a:r>
                <a:rPr lang="zh-CN" altLang="en-US" sz="2700" b="1" dirty="0">
                  <a:solidFill>
                    <a:srgbClr val="005A9E"/>
                  </a:solidFill>
                  <a:latin typeface="宋体" panose="02010600030101010101" pitchFamily="2" charset="-122"/>
                  <a:ea typeface="宋体" panose="02010600030101010101" pitchFamily="2" charset="-122"/>
                </a:rPr>
                <a:t>、属于</a:t>
              </a:r>
              <a:r>
                <a:rPr lang="en-US" altLang="zh-CN" sz="2700" b="1" dirty="0">
                  <a:solidFill>
                    <a:srgbClr val="005A9E"/>
                  </a:solidFill>
                  <a:latin typeface="宋体" panose="02010600030101010101" pitchFamily="2" charset="-122"/>
                  <a:ea typeface="宋体" panose="02010600030101010101" pitchFamily="2" charset="-122"/>
                </a:rPr>
                <a:t>A4</a:t>
              </a:r>
              <a:r>
                <a:rPr lang="zh-CN" altLang="en-US" sz="2700" b="1" dirty="0">
                  <a:solidFill>
                    <a:srgbClr val="005A9E"/>
                  </a:solidFill>
                  <a:latin typeface="宋体" panose="02010600030101010101" pitchFamily="2" charset="-122"/>
                  <a:ea typeface="宋体" panose="02010600030101010101" pitchFamily="2" charset="-122"/>
                </a:rPr>
                <a:t>的选</a:t>
              </a:r>
              <a:r>
                <a:rPr lang="en-US" altLang="zh-CN" sz="2700" b="1" dirty="0">
                  <a:solidFill>
                    <a:srgbClr val="005A9E"/>
                  </a:solidFill>
                  <a:latin typeface="宋体" panose="02010600030101010101" pitchFamily="2" charset="-122"/>
                  <a:ea typeface="宋体" panose="02010600030101010101" pitchFamily="2" charset="-122"/>
                </a:rPr>
                <a:t>A411-419</a:t>
              </a:r>
              <a:r>
                <a:rPr lang="zh-CN" altLang="en-US" sz="2700" b="1" dirty="0">
                  <a:solidFill>
                    <a:srgbClr val="005A9E"/>
                  </a:solidFill>
                  <a:latin typeface="宋体" panose="02010600030101010101" pitchFamily="2" charset="-122"/>
                  <a:ea typeface="宋体" panose="02010600030101010101" pitchFamily="2" charset="-122"/>
                </a:rPr>
                <a:t>。</a:t>
              </a:r>
              <a:endParaRPr lang="zh-CN" altLang="en-US" sz="2700" b="1" dirty="0">
                <a:solidFill>
                  <a:srgbClr val="005A9E"/>
                </a:solidFill>
                <a:latin typeface="宋体" panose="02010600030101010101" pitchFamily="2" charset="-122"/>
                <a:ea typeface="宋体" panose="02010600030101010101" pitchFamily="2" charset="-122"/>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pic>
        <p:nvPicPr>
          <p:cNvPr id="9" name="图片 8"/>
          <p:cNvPicPr>
            <a:picLocks noChangeAspect="1"/>
          </p:cNvPicPr>
          <p:nvPr/>
        </p:nvPicPr>
        <p:blipFill>
          <a:blip r:embed="rId3"/>
          <a:stretch>
            <a:fillRect/>
          </a:stretch>
        </p:blipFill>
        <p:spPr>
          <a:xfrm>
            <a:off x="7751390" y="642352"/>
            <a:ext cx="2971800" cy="4219575"/>
          </a:xfrm>
          <a:prstGeom prst="rect">
            <a:avLst/>
          </a:prstGeom>
          <a:ln>
            <a:solidFill>
              <a:srgbClr val="FF0000"/>
            </a:solidFill>
          </a:ln>
        </p:spPr>
      </p:pic>
      <p:sp>
        <p:nvSpPr>
          <p:cNvPr id="8"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897779" y="451044"/>
            <a:ext cx="8039386" cy="505128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2253248" y="3151813"/>
            <a:ext cx="2952328" cy="2779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840908" y="838981"/>
            <a:ext cx="10153128" cy="1498331"/>
          </a:xfrm>
          <a:prstGeom prst="rect">
            <a:avLst/>
          </a:prstGeom>
          <a:solidFill>
            <a:schemeClr val="bg1"/>
          </a:solidFill>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64488" cy="846806"/>
          </a:xfrm>
          <a:prstGeom prst="rect">
            <a:avLst/>
          </a:prstGeom>
        </p:spPr>
      </p:pic>
      <p:sp>
        <p:nvSpPr>
          <p:cNvPr id="6" name="线形标注 2 6"/>
          <p:cNvSpPr/>
          <p:nvPr/>
        </p:nvSpPr>
        <p:spPr>
          <a:xfrm>
            <a:off x="0" y="4005860"/>
            <a:ext cx="12200730" cy="2853727"/>
          </a:xfrm>
          <a:prstGeom prst="borderCallout2">
            <a:avLst>
              <a:gd name="adj1" fmla="val 173"/>
              <a:gd name="adj2" fmla="val -16"/>
              <a:gd name="adj3" fmla="val -12733"/>
              <a:gd name="adj4" fmla="val -37"/>
              <a:gd name="adj5" fmla="val -24804"/>
              <a:gd name="adj6" fmla="val 1845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600"/>
              </a:lnSpc>
            </a:pPr>
            <a:r>
              <a:rPr lang="zh-CN" altLang="en-US" sz="2000" b="1" dirty="0">
                <a:solidFill>
                  <a:srgbClr val="005A9E"/>
                </a:solidFill>
                <a:latin typeface="宋体" panose="02010600030101010101" pitchFamily="2" charset="-122"/>
                <a:ea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rPr>
              <a:t>“</a:t>
            </a:r>
            <a:r>
              <a:rPr lang="en-US" altLang="zh-CN" sz="2000" b="1" dirty="0">
                <a:solidFill>
                  <a:srgbClr val="FF0000"/>
                </a:solidFill>
                <a:latin typeface="宋体" panose="02010600030101010101" pitchFamily="2" charset="-122"/>
                <a:ea typeface="宋体" panose="02010600030101010101" pitchFamily="2" charset="-122"/>
              </a:rPr>
              <a:t>1</a:t>
            </a:r>
            <a:r>
              <a:rPr lang="zh-CN" altLang="en-US" sz="2000" b="1" dirty="0">
                <a:solidFill>
                  <a:srgbClr val="FF0000"/>
                </a:solidFill>
                <a:latin typeface="宋体" panose="02010600030101010101" pitchFamily="2" charset="-122"/>
                <a:ea typeface="宋体" panose="02010600030101010101" pitchFamily="2" charset="-122"/>
              </a:rPr>
              <a:t>非营利性医疗机构”“</a:t>
            </a:r>
            <a:r>
              <a:rPr lang="en-US" altLang="zh-CN" sz="2000" b="1" dirty="0">
                <a:solidFill>
                  <a:srgbClr val="FF0000"/>
                </a:solidFill>
                <a:latin typeface="宋体" panose="02010600030101010101" pitchFamily="2" charset="-122"/>
                <a:ea typeface="宋体" panose="02010600030101010101" pitchFamily="2" charset="-122"/>
              </a:rPr>
              <a:t>2</a:t>
            </a:r>
            <a:r>
              <a:rPr lang="zh-CN" altLang="en-US" sz="2000" b="1" dirty="0">
                <a:solidFill>
                  <a:srgbClr val="FF0000"/>
                </a:solidFill>
                <a:latin typeface="宋体" panose="02010600030101010101" pitchFamily="2" charset="-122"/>
                <a:ea typeface="宋体" panose="02010600030101010101" pitchFamily="2" charset="-122"/>
              </a:rPr>
              <a:t>营利性医疗机构”“</a:t>
            </a:r>
            <a:r>
              <a:rPr lang="en-US" altLang="zh-CN" sz="2000" b="1" dirty="0">
                <a:solidFill>
                  <a:srgbClr val="FF0000"/>
                </a:solidFill>
                <a:latin typeface="宋体" panose="02010600030101010101" pitchFamily="2" charset="-122"/>
                <a:ea typeface="宋体" panose="02010600030101010101" pitchFamily="2" charset="-122"/>
              </a:rPr>
              <a:t>9</a:t>
            </a:r>
            <a:r>
              <a:rPr lang="zh-CN" altLang="en-US" sz="2000" b="1" dirty="0">
                <a:solidFill>
                  <a:srgbClr val="FF0000"/>
                </a:solidFill>
                <a:latin typeface="宋体" panose="02010600030101010101" pitchFamily="2" charset="-122"/>
                <a:ea typeface="宋体" panose="02010600030101010101" pitchFamily="2" charset="-122"/>
              </a:rPr>
              <a:t>其他卫生机构”</a:t>
            </a:r>
            <a:r>
              <a:rPr lang="zh-CN" altLang="en-US" sz="2000" b="1" dirty="0">
                <a:solidFill>
                  <a:srgbClr val="005A9E"/>
                </a:solidFill>
                <a:latin typeface="宋体" panose="02010600030101010101" pitchFamily="2" charset="-122"/>
                <a:ea typeface="宋体" panose="02010600030101010101" pitchFamily="2" charset="-122"/>
              </a:rPr>
              <a:t>，以</a:t>
            </a:r>
            <a:r>
              <a:rPr lang="zh-CN" altLang="en-US" sz="2000" b="1" dirty="0">
                <a:solidFill>
                  <a:srgbClr val="FF0000"/>
                </a:solidFill>
                <a:latin typeface="宋体" panose="02010600030101010101" pitchFamily="2" charset="-122"/>
                <a:ea typeface="宋体" panose="02010600030101010101" pitchFamily="2" charset="-122"/>
              </a:rPr>
              <a:t>医疗执业许可证</a:t>
            </a:r>
            <a:r>
              <a:rPr lang="zh-CN" altLang="en-US" sz="2000" b="1" dirty="0">
                <a:solidFill>
                  <a:srgbClr val="005A9E"/>
                </a:solidFill>
                <a:latin typeface="宋体" panose="02010600030101010101" pitchFamily="2" charset="-122"/>
                <a:ea typeface="宋体" panose="02010600030101010101" pitchFamily="2" charset="-122"/>
              </a:rPr>
              <a:t>上的标注为准。</a:t>
            </a:r>
            <a:endParaRPr lang="en-US" altLang="zh-CN" sz="2000" b="1" dirty="0">
              <a:solidFill>
                <a:srgbClr val="005A9E"/>
              </a:solidFill>
              <a:latin typeface="宋体" panose="02010600030101010101" pitchFamily="2" charset="-122"/>
              <a:ea typeface="宋体" panose="02010600030101010101" pitchFamily="2" charset="-122"/>
            </a:endParaRPr>
          </a:p>
          <a:p>
            <a:pPr algn="just">
              <a:lnSpc>
                <a:spcPts val="2600"/>
              </a:lnSpc>
            </a:pPr>
            <a:r>
              <a:rPr lang="zh-CN" altLang="en-US" sz="2000" b="1" dirty="0">
                <a:solidFill>
                  <a:srgbClr val="005A9E"/>
                </a:solidFill>
                <a:latin typeface="宋体" panose="02010600030101010101" pitchFamily="2" charset="-122"/>
                <a:ea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rPr>
              <a:t>经营目标、分配方式、收支结余用途、价格标准</a:t>
            </a:r>
            <a:r>
              <a:rPr lang="zh-CN" altLang="en-US" sz="2000" b="1" dirty="0">
                <a:solidFill>
                  <a:srgbClr val="005A9E"/>
                </a:solidFill>
                <a:latin typeface="宋体" panose="02010600030101010101" pitchFamily="2" charset="-122"/>
                <a:ea typeface="宋体" panose="02010600030101010101" pitchFamily="2" charset="-122"/>
              </a:rPr>
              <a:t>等方面有区别。</a:t>
            </a:r>
            <a:endParaRPr lang="en-US" altLang="zh-CN" sz="2000" b="1" dirty="0">
              <a:solidFill>
                <a:srgbClr val="005A9E"/>
              </a:solidFill>
              <a:latin typeface="宋体" panose="02010600030101010101" pitchFamily="2" charset="-122"/>
              <a:ea typeface="宋体" panose="02010600030101010101" pitchFamily="2" charset="-122"/>
            </a:endParaRPr>
          </a:p>
          <a:p>
            <a:pPr algn="just">
              <a:lnSpc>
                <a:spcPts val="2600"/>
              </a:lnSpc>
            </a:pPr>
            <a:r>
              <a:rPr lang="zh-CN" altLang="en-US" sz="2000" b="1" dirty="0">
                <a:solidFill>
                  <a:srgbClr val="005A9E"/>
                </a:solidFill>
                <a:latin typeface="宋体" panose="02010600030101010101" pitchFamily="2" charset="-122"/>
                <a:ea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rPr>
              <a:t>非营利性医疗机构</a:t>
            </a:r>
            <a:r>
              <a:rPr lang="en-US" altLang="zh-CN" sz="2000" b="1" dirty="0">
                <a:solidFill>
                  <a:srgbClr val="FF0000"/>
                </a:solidFill>
                <a:latin typeface="宋体" panose="02010600030101010101" pitchFamily="2" charset="-122"/>
                <a:ea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rPr>
              <a:t>为社会公共利益服务</a:t>
            </a:r>
            <a:r>
              <a:rPr lang="zh-CN" altLang="en-US" sz="2000" b="1" dirty="0">
                <a:solidFill>
                  <a:srgbClr val="005A9E"/>
                </a:solidFill>
                <a:latin typeface="宋体" panose="02010600030101010101" pitchFamily="2" charset="-122"/>
                <a:ea typeface="宋体" panose="02010600030101010101" pitchFamily="2" charset="-122"/>
              </a:rPr>
              <a:t>而设立和运营的医疗机构。它不以营利为目的，</a:t>
            </a:r>
            <a:r>
              <a:rPr lang="zh-CN" altLang="en-US" sz="2000" b="1" dirty="0">
                <a:solidFill>
                  <a:srgbClr val="FF0000"/>
                </a:solidFill>
                <a:latin typeface="宋体" panose="02010600030101010101" pitchFamily="2" charset="-122"/>
                <a:ea typeface="宋体" panose="02010600030101010101" pitchFamily="2" charset="-122"/>
              </a:rPr>
              <a:t>收入</a:t>
            </a:r>
            <a:r>
              <a:rPr lang="zh-CN" altLang="en-US" sz="2000" b="1" dirty="0">
                <a:solidFill>
                  <a:srgbClr val="005A9E"/>
                </a:solidFill>
                <a:latin typeface="宋体" panose="02010600030101010101" pitchFamily="2" charset="-122"/>
                <a:ea typeface="宋体" panose="02010600030101010101" pitchFamily="2" charset="-122"/>
              </a:rPr>
              <a:t>用于弥补医疗服务成本，实际运营中的</a:t>
            </a:r>
            <a:r>
              <a:rPr lang="zh-CN" altLang="en-US" sz="2000" b="1" dirty="0">
                <a:solidFill>
                  <a:srgbClr val="FF0000"/>
                </a:solidFill>
                <a:latin typeface="宋体" panose="02010600030101010101" pitchFamily="2" charset="-122"/>
                <a:ea typeface="宋体" panose="02010600030101010101" pitchFamily="2" charset="-122"/>
              </a:rPr>
              <a:t>收支结余</a:t>
            </a:r>
            <a:r>
              <a:rPr lang="zh-CN" altLang="en-US" sz="2000" b="1" dirty="0">
                <a:solidFill>
                  <a:srgbClr val="005A9E"/>
                </a:solidFill>
                <a:latin typeface="宋体" panose="02010600030101010101" pitchFamily="2" charset="-122"/>
                <a:ea typeface="宋体" panose="02010600030101010101" pitchFamily="2" charset="-122"/>
              </a:rPr>
              <a:t>只能用于自身的发展、改善医疗条件、引进先进技术、开展新的医疗服务项目等。</a:t>
            </a:r>
            <a:endParaRPr lang="en-US" altLang="zh-CN" sz="2000" b="1" dirty="0">
              <a:solidFill>
                <a:srgbClr val="005A9E"/>
              </a:solidFill>
              <a:latin typeface="宋体" panose="02010600030101010101" pitchFamily="2" charset="-122"/>
              <a:ea typeface="宋体" panose="02010600030101010101" pitchFamily="2" charset="-122"/>
            </a:endParaRPr>
          </a:p>
          <a:p>
            <a:pPr algn="just">
              <a:lnSpc>
                <a:spcPts val="2600"/>
              </a:lnSpc>
            </a:pPr>
            <a:r>
              <a:rPr lang="zh-CN" altLang="en-US" sz="2000" b="1" dirty="0">
                <a:solidFill>
                  <a:srgbClr val="005A9E"/>
                </a:solidFill>
                <a:latin typeface="宋体" panose="02010600030101010101" pitchFamily="2" charset="-122"/>
                <a:ea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rPr>
              <a:t>营利性医疗机构</a:t>
            </a:r>
            <a:r>
              <a:rPr lang="en-US" altLang="zh-CN" sz="2000" b="1" dirty="0">
                <a:solidFill>
                  <a:srgbClr val="005A9E"/>
                </a:solidFill>
                <a:latin typeface="宋体" panose="02010600030101010101" pitchFamily="2" charset="-122"/>
                <a:ea typeface="宋体" panose="02010600030101010101" pitchFamily="2" charset="-122"/>
              </a:rPr>
              <a:t>:</a:t>
            </a:r>
            <a:r>
              <a:rPr lang="zh-CN" altLang="en-US" sz="2000" b="1" dirty="0">
                <a:solidFill>
                  <a:srgbClr val="005A9E"/>
                </a:solidFill>
                <a:latin typeface="宋体" panose="02010600030101010101" pitchFamily="2" charset="-122"/>
                <a:ea typeface="宋体" panose="02010600030101010101" pitchFamily="2" charset="-122"/>
              </a:rPr>
              <a:t>医疗服务所得收益可用于投资者经济回报的医疗机构。它根据市场需求自主确定医疗服务项目并报卫生行政部门核准，参照执行企业财务、会计制度和有关政策。它依法自主经营，</a:t>
            </a:r>
            <a:r>
              <a:rPr lang="zh-CN" altLang="en-US" sz="2000" b="1" dirty="0">
                <a:solidFill>
                  <a:srgbClr val="FF0000"/>
                </a:solidFill>
                <a:latin typeface="宋体" panose="02010600030101010101" pitchFamily="2" charset="-122"/>
                <a:ea typeface="宋体" panose="02010600030101010101" pitchFamily="2" charset="-122"/>
              </a:rPr>
              <a:t>医疗服务价格放开</a:t>
            </a:r>
            <a:r>
              <a:rPr lang="zh-CN" altLang="en-US" sz="2000" b="1" dirty="0">
                <a:solidFill>
                  <a:srgbClr val="005A9E"/>
                </a:solidFill>
                <a:latin typeface="宋体" panose="02010600030101010101" pitchFamily="2" charset="-122"/>
                <a:ea typeface="宋体" panose="02010600030101010101" pitchFamily="2" charset="-122"/>
              </a:rPr>
              <a:t>，实行市场调节价，根据实际服务成本和市场供求情况</a:t>
            </a:r>
            <a:r>
              <a:rPr lang="zh-CN" altLang="en-US" sz="2000" b="1" dirty="0">
                <a:solidFill>
                  <a:srgbClr val="FF0000"/>
                </a:solidFill>
                <a:latin typeface="宋体" panose="02010600030101010101" pitchFamily="2" charset="-122"/>
                <a:ea typeface="宋体" panose="02010600030101010101" pitchFamily="2" charset="-122"/>
              </a:rPr>
              <a:t>自主制订价格</a:t>
            </a:r>
            <a:r>
              <a:rPr lang="zh-CN" altLang="en-US" sz="2000" b="1" dirty="0">
                <a:solidFill>
                  <a:srgbClr val="005A9E"/>
                </a:solidFill>
                <a:latin typeface="宋体" panose="02010600030101010101" pitchFamily="2" charset="-122"/>
                <a:ea typeface="宋体" panose="02010600030101010101" pitchFamily="2" charset="-122"/>
              </a:rPr>
              <a:t>。</a:t>
            </a:r>
            <a:endParaRPr lang="en-US" altLang="zh-CN" sz="2000" b="1" dirty="0">
              <a:solidFill>
                <a:srgbClr val="005A9E"/>
              </a:solidFill>
              <a:latin typeface="宋体" panose="02010600030101010101" pitchFamily="2" charset="-122"/>
              <a:ea typeface="宋体" panose="02010600030101010101" pitchFamily="2" charset="-122"/>
            </a:endParaRPr>
          </a:p>
        </p:txBody>
      </p:sp>
      <p:sp>
        <p:nvSpPr>
          <p:cNvPr id="8"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846734" y="221971"/>
            <a:ext cx="8039386" cy="505128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766614" y="3141742"/>
            <a:ext cx="10477164" cy="3600415"/>
            <a:chOff x="-1235381" y="5100795"/>
            <a:chExt cx="10297129" cy="2718879"/>
          </a:xfrm>
        </p:grpSpPr>
        <p:sp>
          <p:nvSpPr>
            <p:cNvPr id="5" name="矩形 4"/>
            <p:cNvSpPr/>
            <p:nvPr/>
          </p:nvSpPr>
          <p:spPr>
            <a:xfrm>
              <a:off x="-7101" y="5100795"/>
              <a:ext cx="2952324" cy="2099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线形标注 2 6"/>
            <p:cNvSpPr/>
            <p:nvPr/>
          </p:nvSpPr>
          <p:spPr>
            <a:xfrm>
              <a:off x="-1235381" y="5753341"/>
              <a:ext cx="10297129" cy="2066333"/>
            </a:xfrm>
            <a:prstGeom prst="borderCallout2">
              <a:avLst>
                <a:gd name="adj1" fmla="val 173"/>
                <a:gd name="adj2" fmla="val -16"/>
                <a:gd name="adj3" fmla="val -26743"/>
                <a:gd name="adj4" fmla="val 36"/>
                <a:gd name="adj5" fmla="val -26686"/>
                <a:gd name="adj6" fmla="val 1207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200" b="1" dirty="0">
                  <a:solidFill>
                    <a:srgbClr val="005A9E"/>
                  </a:solidFill>
                </a:rPr>
                <a:t>▲采用</a:t>
              </a:r>
              <a:r>
                <a:rPr lang="zh-CN" altLang="en-US" sz="2200" b="1" dirty="0">
                  <a:solidFill>
                    <a:srgbClr val="FF0000"/>
                  </a:solidFill>
                </a:rPr>
                <a:t>自定义代码的</a:t>
              </a:r>
              <a:r>
                <a:rPr lang="zh-CN" altLang="en-US" sz="2200" b="1" dirty="0">
                  <a:solidFill>
                    <a:srgbClr val="005A9E"/>
                  </a:solidFill>
                </a:rPr>
                <a:t>要与报送卫统的一致。</a:t>
              </a:r>
              <a:endParaRPr lang="en-US" altLang="zh-CN" sz="2200" b="1" dirty="0">
                <a:solidFill>
                  <a:srgbClr val="005A9E"/>
                </a:solidFill>
              </a:endParaRPr>
            </a:p>
            <a:p>
              <a:pPr algn="just"/>
              <a:r>
                <a:rPr lang="zh-CN" altLang="en-US" sz="2200" b="1" dirty="0">
                  <a:solidFill>
                    <a:srgbClr val="005A9E"/>
                  </a:solidFill>
                </a:rPr>
                <a:t>▲采用了截止到</a:t>
              </a:r>
              <a:r>
                <a:rPr lang="en-US" altLang="zh-CN" sz="2200" b="1" dirty="0">
                  <a:solidFill>
                    <a:srgbClr val="FF0000"/>
                  </a:solidFill>
                </a:rPr>
                <a:t>2023</a:t>
              </a:r>
              <a:r>
                <a:rPr lang="zh-CN" altLang="en-US" sz="2200" b="1" dirty="0">
                  <a:solidFill>
                    <a:srgbClr val="FF0000"/>
                  </a:solidFill>
                </a:rPr>
                <a:t>年</a:t>
              </a:r>
              <a:r>
                <a:rPr lang="en-US" altLang="zh-CN" sz="2200" b="1" dirty="0">
                  <a:solidFill>
                    <a:srgbClr val="FF0000"/>
                  </a:solidFill>
                </a:rPr>
                <a:t>10</a:t>
              </a:r>
              <a:r>
                <a:rPr lang="zh-CN" altLang="en-US" sz="2200" b="1" dirty="0">
                  <a:solidFill>
                    <a:srgbClr val="FF0000"/>
                  </a:solidFill>
                </a:rPr>
                <a:t>月民政部公布</a:t>
              </a:r>
              <a:r>
                <a:rPr lang="zh-CN" altLang="en-US" sz="2200" b="1" dirty="0">
                  <a:solidFill>
                    <a:srgbClr val="005A9E"/>
                  </a:solidFill>
                </a:rPr>
                <a:t>的行政区划代码。</a:t>
              </a:r>
              <a:r>
                <a:rPr lang="en-US" altLang="zh-CN" sz="2200" b="1" dirty="0">
                  <a:solidFill>
                    <a:srgbClr val="005A9E"/>
                  </a:solidFill>
                </a:rPr>
                <a:t>《</a:t>
              </a:r>
              <a:r>
                <a:rPr lang="zh-CN" altLang="en-US" sz="2200" b="1" dirty="0">
                  <a:solidFill>
                    <a:srgbClr val="005A9E"/>
                  </a:solidFill>
                </a:rPr>
                <a:t>中华人民共和国行政区划代码</a:t>
              </a:r>
              <a:r>
                <a:rPr lang="en-US" altLang="zh-CN" sz="2200" b="1" dirty="0">
                  <a:solidFill>
                    <a:srgbClr val="005A9E"/>
                  </a:solidFill>
                </a:rPr>
                <a:t>》</a:t>
              </a:r>
              <a:endParaRPr lang="en-US" altLang="zh-CN" sz="2200" b="1" dirty="0">
                <a:solidFill>
                  <a:srgbClr val="005A9E"/>
                </a:solidFill>
              </a:endParaRPr>
            </a:p>
            <a:p>
              <a:pPr algn="just"/>
              <a:r>
                <a:rPr lang="zh-CN" altLang="en-US" sz="2200" b="1" dirty="0">
                  <a:solidFill>
                    <a:srgbClr val="005A9E"/>
                  </a:solidFill>
                </a:rPr>
                <a:t>▲六位数字代码按层次分别表示我国</a:t>
              </a:r>
              <a:r>
                <a:rPr lang="zh-CN" altLang="en-US" sz="2200" b="1" dirty="0">
                  <a:solidFill>
                    <a:srgbClr val="FF0000"/>
                  </a:solidFill>
                </a:rPr>
                <a:t>各省（自治区、直辖市、特别行政区）</a:t>
              </a:r>
              <a:r>
                <a:rPr lang="zh-CN" altLang="en-US" sz="2200" b="1" dirty="0">
                  <a:solidFill>
                    <a:srgbClr val="005A9E"/>
                  </a:solidFill>
                </a:rPr>
                <a:t>、</a:t>
              </a:r>
              <a:r>
                <a:rPr lang="zh-CN" altLang="en-US" sz="2200" b="1" dirty="0">
                  <a:solidFill>
                    <a:srgbClr val="FF0000"/>
                  </a:solidFill>
                </a:rPr>
                <a:t>市（地区、自治州、盟）</a:t>
              </a:r>
              <a:r>
                <a:rPr lang="zh-CN" altLang="en-US" sz="2200" b="1" dirty="0">
                  <a:solidFill>
                    <a:srgbClr val="005A9E"/>
                  </a:solidFill>
                </a:rPr>
                <a:t>、</a:t>
              </a:r>
              <a:r>
                <a:rPr lang="zh-CN" altLang="en-US" sz="2200" b="1" dirty="0">
                  <a:solidFill>
                    <a:srgbClr val="FF0000"/>
                  </a:solidFill>
                </a:rPr>
                <a:t>县（自治县、市、市辖区、旗、自治旗）</a:t>
              </a:r>
              <a:r>
                <a:rPr lang="zh-CN" altLang="en-US" sz="2200" b="1" dirty="0">
                  <a:solidFill>
                    <a:srgbClr val="005A9E"/>
                  </a:solidFill>
                </a:rPr>
                <a:t>的名称。</a:t>
              </a:r>
              <a:endParaRPr lang="zh-CN" altLang="en-US" sz="2200" b="1" dirty="0">
                <a:solidFill>
                  <a:srgbClr val="005A9E"/>
                </a:solidFill>
              </a:endParaRPr>
            </a:p>
            <a:p>
              <a:pPr algn="just"/>
              <a:r>
                <a:rPr lang="zh-CN" altLang="en-US" sz="2200" b="1" dirty="0">
                  <a:solidFill>
                    <a:srgbClr val="FF0000"/>
                  </a:solidFill>
                </a:rPr>
                <a:t>第一、二位</a:t>
              </a:r>
              <a:r>
                <a:rPr lang="zh-CN" altLang="en-US" sz="2200" b="1" dirty="0">
                  <a:solidFill>
                    <a:srgbClr val="005A9E"/>
                  </a:solidFill>
                </a:rPr>
                <a:t>表示省（自治区、直辖市、特别行政区）。</a:t>
              </a:r>
              <a:endParaRPr lang="zh-CN" altLang="en-US" sz="2200" b="1" dirty="0">
                <a:solidFill>
                  <a:srgbClr val="005A9E"/>
                </a:solidFill>
              </a:endParaRPr>
            </a:p>
            <a:p>
              <a:pPr algn="just"/>
              <a:r>
                <a:rPr lang="zh-CN" altLang="en-US" sz="2200" b="1" dirty="0">
                  <a:solidFill>
                    <a:srgbClr val="FF0000"/>
                  </a:solidFill>
                </a:rPr>
                <a:t>第三、四位</a:t>
              </a:r>
              <a:r>
                <a:rPr lang="zh-CN" altLang="en-US" sz="2200" b="1" dirty="0">
                  <a:solidFill>
                    <a:srgbClr val="005A9E"/>
                  </a:solidFill>
                </a:rPr>
                <a:t>表示市（地区、自治州、盟及国家直辖市所属市辖区和县的汇总码）。</a:t>
              </a:r>
              <a:endParaRPr lang="zh-CN" altLang="en-US" sz="2200" b="1" dirty="0">
                <a:solidFill>
                  <a:srgbClr val="005A9E"/>
                </a:solidFill>
              </a:endParaRPr>
            </a:p>
            <a:p>
              <a:pPr algn="just"/>
              <a:r>
                <a:rPr lang="zh-CN" altLang="en-US" sz="2200" b="1" dirty="0">
                  <a:solidFill>
                    <a:srgbClr val="FF0000"/>
                  </a:solidFill>
                </a:rPr>
                <a:t>第五、六位</a:t>
              </a:r>
              <a:r>
                <a:rPr lang="zh-CN" altLang="en-US" sz="2200" b="1" dirty="0">
                  <a:solidFill>
                    <a:srgbClr val="005A9E"/>
                  </a:solidFill>
                </a:rPr>
                <a:t>表示县（市辖区、县级市、旗）。</a:t>
              </a:r>
              <a:endParaRPr lang="zh-CN" altLang="en-US" sz="2200" b="1" dirty="0">
                <a:solidFill>
                  <a:srgbClr val="005A9E"/>
                </a:solidFill>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8"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897779" y="913297"/>
            <a:ext cx="8039386" cy="505128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946634" y="4745469"/>
            <a:ext cx="10297144" cy="1996688"/>
            <a:chOff x="-1235381" y="6311860"/>
            <a:chExt cx="10297129" cy="1507813"/>
          </a:xfrm>
        </p:grpSpPr>
        <p:sp>
          <p:nvSpPr>
            <p:cNvPr id="5" name="矩形 4"/>
            <p:cNvSpPr/>
            <p:nvPr/>
          </p:nvSpPr>
          <p:spPr>
            <a:xfrm>
              <a:off x="-47251" y="6311860"/>
              <a:ext cx="2952324" cy="2099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线形标注 2 6"/>
            <p:cNvSpPr/>
            <p:nvPr/>
          </p:nvSpPr>
          <p:spPr>
            <a:xfrm>
              <a:off x="-1235381" y="7004017"/>
              <a:ext cx="10297129" cy="815656"/>
            </a:xfrm>
            <a:prstGeom prst="borderCallout2">
              <a:avLst>
                <a:gd name="adj1" fmla="val 173"/>
                <a:gd name="adj2" fmla="val -16"/>
                <a:gd name="adj3" fmla="val -68282"/>
                <a:gd name="adj4" fmla="val 36"/>
                <a:gd name="adj5" fmla="val -68225"/>
                <a:gd name="adj6" fmla="val 11472"/>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b="1" dirty="0">
                  <a:solidFill>
                    <a:srgbClr val="005A9E"/>
                  </a:solidFill>
                  <a:latin typeface="宋体" panose="02010600030101010101" pitchFamily="2" charset="-122"/>
                  <a:ea typeface="宋体" panose="02010600030101010101" pitchFamily="2" charset="-122"/>
                </a:rPr>
                <a:t>▲</a:t>
              </a:r>
              <a:r>
                <a:rPr lang="zh-CN" altLang="en-US" sz="2000" b="1" dirty="0">
                  <a:solidFill>
                    <a:srgbClr val="FF0000"/>
                  </a:solidFill>
                </a:rPr>
                <a:t>下拉菜单</a:t>
              </a:r>
              <a:r>
                <a:rPr lang="zh-CN" altLang="en-US" sz="2000" b="1" dirty="0">
                  <a:solidFill>
                    <a:srgbClr val="005A9E"/>
                  </a:solidFill>
                </a:rPr>
                <a:t>选择形式填报。</a:t>
              </a:r>
              <a:endParaRPr lang="en-US" altLang="zh-CN" sz="2000" b="1" dirty="0">
                <a:solidFill>
                  <a:srgbClr val="005A9E"/>
                </a:solidFill>
              </a:endParaRPr>
            </a:p>
            <a:p>
              <a:pPr algn="just"/>
              <a:r>
                <a:rPr lang="zh-CN" altLang="en-US" sz="2000" b="1" dirty="0">
                  <a:solidFill>
                    <a:srgbClr val="005A9E"/>
                  </a:solidFill>
                  <a:latin typeface="宋体" panose="02010600030101010101" pitchFamily="2" charset="-122"/>
                  <a:ea typeface="宋体" panose="02010600030101010101" pitchFamily="2" charset="-122"/>
                </a:rPr>
                <a:t>▲系统中导入的街道代码标准为</a:t>
              </a:r>
              <a:r>
                <a:rPr lang="en-US" altLang="zh-CN" sz="2000" b="1" dirty="0">
                  <a:solidFill>
                    <a:srgbClr val="005A9E"/>
                  </a:solidFill>
                  <a:latin typeface="宋体" panose="02010600030101010101" pitchFamily="2" charset="-122"/>
                  <a:ea typeface="宋体" panose="02010600030101010101" pitchFamily="2" charset="-122"/>
                </a:rPr>
                <a:t>《</a:t>
              </a:r>
              <a:r>
                <a:rPr lang="zh-CN" altLang="en-US" sz="2000" b="1" dirty="0">
                  <a:solidFill>
                    <a:srgbClr val="005A9E"/>
                  </a:solidFill>
                  <a:latin typeface="宋体" panose="02010600030101010101" pitchFamily="2" charset="-122"/>
                  <a:ea typeface="宋体" panose="02010600030101010101" pitchFamily="2" charset="-122"/>
                </a:rPr>
                <a:t>县级以下行政区划代码编制规则</a:t>
              </a:r>
              <a:r>
                <a:rPr lang="en-US" altLang="zh-CN" sz="2000" b="1" dirty="0">
                  <a:solidFill>
                    <a:srgbClr val="005A9E"/>
                  </a:solidFill>
                  <a:latin typeface="宋体" panose="02010600030101010101" pitchFamily="2" charset="-122"/>
                  <a:ea typeface="宋体" panose="02010600030101010101" pitchFamily="2" charset="-122"/>
                </a:rPr>
                <a:t>(GB/T 10114-2003)》</a:t>
              </a:r>
              <a:r>
                <a:rPr lang="zh-CN" altLang="en-US" sz="2000" b="1" dirty="0">
                  <a:solidFill>
                    <a:srgbClr val="005A9E"/>
                  </a:solidFill>
                  <a:latin typeface="宋体" panose="02010600030101010101" pitchFamily="2" charset="-122"/>
                  <a:ea typeface="宋体" panose="02010600030101010101" pitchFamily="2" charset="-122"/>
                </a:rPr>
                <a:t>。</a:t>
              </a:r>
              <a:endParaRPr lang="en-US" altLang="zh-CN" sz="2000" b="1" dirty="0">
                <a:solidFill>
                  <a:srgbClr val="005A9E"/>
                </a:solidFill>
                <a:latin typeface="宋体" panose="02010600030101010101" pitchFamily="2" charset="-122"/>
                <a:ea typeface="宋体" panose="02010600030101010101" pitchFamily="2" charset="-122"/>
              </a:endParaRPr>
            </a:p>
            <a:p>
              <a:pPr algn="just"/>
              <a:r>
                <a:rPr lang="zh-CN" altLang="en-US" sz="2000" b="1" dirty="0">
                  <a:solidFill>
                    <a:srgbClr val="005A9E"/>
                  </a:solidFill>
                  <a:latin typeface="宋体" panose="02010600030101010101" pitchFamily="2" charset="-122"/>
                  <a:ea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rPr>
                <a:t>只显示本县区</a:t>
              </a:r>
              <a:r>
                <a:rPr lang="zh-CN" altLang="en-US" sz="2000" b="1" dirty="0">
                  <a:solidFill>
                    <a:srgbClr val="005A9E"/>
                  </a:solidFill>
                  <a:latin typeface="宋体" panose="02010600030101010101" pitchFamily="2" charset="-122"/>
                  <a:ea typeface="宋体" panose="02010600030101010101" pitchFamily="2" charset="-122"/>
                </a:rPr>
                <a:t>，点击三角符号下拉进行街道选择。若有</a:t>
              </a:r>
              <a:r>
                <a:rPr lang="zh-CN" altLang="en-US" sz="2000" b="1" dirty="0">
                  <a:solidFill>
                    <a:srgbClr val="FF0000"/>
                  </a:solidFill>
                  <a:latin typeface="宋体" panose="02010600030101010101" pitchFamily="2" charset="-122"/>
                  <a:ea typeface="宋体" panose="02010600030101010101" pitchFamily="2" charset="-122"/>
                </a:rPr>
                <a:t>变化</a:t>
              </a:r>
              <a:r>
                <a:rPr lang="zh-CN" altLang="en-US" sz="2000" b="1" dirty="0">
                  <a:solidFill>
                    <a:srgbClr val="005A9E"/>
                  </a:solidFill>
                  <a:latin typeface="宋体" panose="02010600030101010101" pitchFamily="2" charset="-122"/>
                  <a:ea typeface="宋体" panose="02010600030101010101" pitchFamily="2" charset="-122"/>
                </a:rPr>
                <a:t>，选择</a:t>
              </a:r>
              <a:r>
                <a:rPr lang="zh-CN" altLang="en-US" sz="2000" b="1" dirty="0">
                  <a:solidFill>
                    <a:srgbClr val="FF0000"/>
                  </a:solidFill>
                  <a:latin typeface="宋体" panose="02010600030101010101" pitchFamily="2" charset="-122"/>
                  <a:ea typeface="宋体" panose="02010600030101010101" pitchFamily="2" charset="-122"/>
                </a:rPr>
                <a:t>变化前所属街道</a:t>
              </a:r>
              <a:r>
                <a:rPr lang="zh-CN" altLang="en-US" sz="2000" b="1" dirty="0">
                  <a:solidFill>
                    <a:srgbClr val="005A9E"/>
                  </a:solidFill>
                  <a:latin typeface="宋体" panose="02010600030101010101" pitchFamily="2" charset="-122"/>
                  <a:ea typeface="宋体" panose="02010600030101010101" pitchFamily="2" charset="-122"/>
                </a:rPr>
                <a:t>。</a:t>
              </a:r>
              <a:endParaRPr lang="en-US" altLang="zh-CN" sz="2000" b="1" dirty="0">
                <a:solidFill>
                  <a:srgbClr val="005A9E"/>
                </a:solidFill>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8"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054646" y="-980471"/>
            <a:ext cx="8039386" cy="505128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298562" y="3141762"/>
            <a:ext cx="11593288" cy="3717823"/>
            <a:chOff x="-1883452" y="5339896"/>
            <a:chExt cx="11593271" cy="2421370"/>
          </a:xfrm>
        </p:grpSpPr>
        <p:sp>
          <p:nvSpPr>
            <p:cNvPr id="5" name="矩形 4"/>
            <p:cNvSpPr/>
            <p:nvPr/>
          </p:nvSpPr>
          <p:spPr>
            <a:xfrm>
              <a:off x="-779721" y="5339896"/>
              <a:ext cx="2088229" cy="1643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线形标注 2 6"/>
            <p:cNvSpPr/>
            <p:nvPr/>
          </p:nvSpPr>
          <p:spPr>
            <a:xfrm>
              <a:off x="-1883452" y="6001218"/>
              <a:ext cx="11593271" cy="1760048"/>
            </a:xfrm>
            <a:prstGeom prst="borderCallout2">
              <a:avLst>
                <a:gd name="adj1" fmla="val 173"/>
                <a:gd name="adj2" fmla="val -16"/>
                <a:gd name="adj3" fmla="val -32467"/>
                <a:gd name="adj4" fmla="val -42"/>
                <a:gd name="adj5" fmla="val -32793"/>
                <a:gd name="adj6" fmla="val 951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000"/>
                </a:lnSpc>
              </a:pPr>
              <a:r>
                <a:rPr lang="zh-CN" altLang="en-US" sz="1800" b="1" dirty="0">
                  <a:solidFill>
                    <a:srgbClr val="005A9E"/>
                  </a:solidFill>
                </a:rPr>
                <a:t>●卫生健康行政部门：医院由</a:t>
              </a:r>
              <a:r>
                <a:rPr lang="zh-CN" altLang="en-US" sz="1800" b="1" dirty="0">
                  <a:solidFill>
                    <a:srgbClr val="FF0000"/>
                  </a:solidFill>
                </a:rPr>
                <a:t>国家</a:t>
              </a:r>
              <a:r>
                <a:rPr lang="zh-CN" altLang="en-US" sz="1800" b="1" dirty="0">
                  <a:solidFill>
                    <a:srgbClr val="005A9E"/>
                  </a:solidFill>
                </a:rPr>
                <a:t>和各</a:t>
              </a:r>
              <a:r>
                <a:rPr lang="zh-CN" altLang="en-US" sz="1800" b="1" dirty="0">
                  <a:solidFill>
                    <a:srgbClr val="FF0000"/>
                  </a:solidFill>
                </a:rPr>
                <a:t>级卫生健康行政部门</a:t>
              </a:r>
              <a:r>
                <a:rPr lang="zh-CN" altLang="en-US" sz="1800" b="1" dirty="0">
                  <a:solidFill>
                    <a:srgbClr val="005A9E"/>
                  </a:solidFill>
                </a:rPr>
                <a:t>主办，按“卫健行政部门”编码；其中</a:t>
              </a:r>
              <a:r>
                <a:rPr lang="zh-CN" altLang="zh-CN" sz="1800" b="1" dirty="0">
                  <a:solidFill>
                    <a:srgbClr val="005A9E"/>
                  </a:solidFill>
                </a:rPr>
                <a:t>国家卫生健康委管的</a:t>
              </a:r>
              <a:r>
                <a:rPr lang="zh-CN" altLang="en-US" sz="1800" b="1" dirty="0">
                  <a:solidFill>
                    <a:srgbClr val="005A9E"/>
                  </a:solidFill>
                </a:rPr>
                <a:t>高等院校的</a:t>
              </a:r>
              <a:r>
                <a:rPr lang="zh-CN" altLang="zh-CN" sz="1800" b="1" dirty="0">
                  <a:solidFill>
                    <a:srgbClr val="005A9E"/>
                  </a:solidFill>
                </a:rPr>
                <a:t>附属医院按照“卫生健康行政部门</a:t>
              </a:r>
              <a:r>
                <a:rPr lang="en-US" altLang="zh-CN" sz="1800" b="1" dirty="0">
                  <a:solidFill>
                    <a:srgbClr val="005A9E"/>
                  </a:solidFill>
                </a:rPr>
                <a:t>”</a:t>
              </a:r>
              <a:r>
                <a:rPr lang="zh-CN" altLang="zh-CN" sz="1800" b="1" dirty="0">
                  <a:solidFill>
                    <a:srgbClr val="005A9E"/>
                  </a:solidFill>
                </a:rPr>
                <a:t>编码</a:t>
              </a:r>
              <a:r>
                <a:rPr lang="zh-CN" altLang="en-US" sz="1800" b="1" dirty="0">
                  <a:solidFill>
                    <a:srgbClr val="005A9E"/>
                  </a:solidFill>
                </a:rPr>
                <a:t>（</a:t>
              </a:r>
              <a:r>
                <a:rPr lang="zh-CN" altLang="en-US" sz="1800" b="1" dirty="0">
                  <a:solidFill>
                    <a:srgbClr val="FF0000"/>
                  </a:solidFill>
                </a:rPr>
                <a:t>中医无</a:t>
              </a:r>
              <a:r>
                <a:rPr lang="zh-CN" altLang="en-US" sz="1800" b="1" dirty="0">
                  <a:solidFill>
                    <a:srgbClr val="005A9E"/>
                  </a:solidFill>
                </a:rPr>
                <a:t>）。</a:t>
              </a:r>
              <a:endParaRPr lang="en-US" altLang="zh-CN" sz="1800" b="1" dirty="0">
                <a:solidFill>
                  <a:srgbClr val="005A9E"/>
                </a:solidFill>
              </a:endParaRPr>
            </a:p>
            <a:p>
              <a:pPr algn="just">
                <a:lnSpc>
                  <a:spcPts val="2000"/>
                </a:lnSpc>
              </a:pPr>
              <a:r>
                <a:rPr lang="zh-CN" altLang="en-US" sz="1800" b="1" dirty="0">
                  <a:solidFill>
                    <a:srgbClr val="005A9E"/>
                  </a:solidFill>
                </a:rPr>
                <a:t>●其他行政部门：指主办单位为卫健部门以外的行政部门，按“其他行政部门”编码。（例：国家中医药管理局管的</a:t>
              </a:r>
              <a:r>
                <a:rPr lang="en-US" altLang="zh-CN" sz="1800" b="1" dirty="0">
                  <a:solidFill>
                    <a:srgbClr val="005A9E"/>
                  </a:solidFill>
                </a:rPr>
                <a:t>6</a:t>
              </a:r>
              <a:r>
                <a:rPr lang="zh-CN" altLang="en-US" sz="1800" b="1" dirty="0">
                  <a:solidFill>
                    <a:srgbClr val="005A9E"/>
                  </a:solidFill>
                </a:rPr>
                <a:t>家中医院）</a:t>
              </a:r>
              <a:endParaRPr lang="en-US" altLang="zh-CN" sz="1800" b="1" dirty="0">
                <a:solidFill>
                  <a:srgbClr val="005A9E"/>
                </a:solidFill>
              </a:endParaRPr>
            </a:p>
            <a:p>
              <a:pPr algn="just">
                <a:lnSpc>
                  <a:spcPts val="2000"/>
                </a:lnSpc>
              </a:pPr>
              <a:r>
                <a:rPr lang="zh-CN" altLang="en-US" sz="1800" b="1" dirty="0">
                  <a:solidFill>
                    <a:srgbClr val="005A9E"/>
                  </a:solidFill>
                </a:rPr>
                <a:t>●事业单位：注意</a:t>
              </a:r>
              <a:r>
                <a:rPr lang="zh-CN" altLang="en-US" sz="1800" b="1" dirty="0">
                  <a:solidFill>
                    <a:srgbClr val="FF0000"/>
                  </a:solidFill>
                </a:rPr>
                <a:t>不是机构本身性质</a:t>
              </a:r>
              <a:r>
                <a:rPr lang="zh-CN" altLang="en-US" sz="1800" b="1" dirty="0">
                  <a:solidFill>
                    <a:srgbClr val="005A9E"/>
                  </a:solidFill>
                </a:rPr>
                <a:t>，是主办单位性质。两种情况①医院是</a:t>
              </a:r>
              <a:r>
                <a:rPr lang="zh-CN" altLang="en-US" sz="1800" b="1" dirty="0">
                  <a:solidFill>
                    <a:srgbClr val="FF0000"/>
                  </a:solidFill>
                </a:rPr>
                <a:t>事业单位下设的机构</a:t>
              </a:r>
              <a:r>
                <a:rPr lang="zh-CN" altLang="en-US" sz="1800" b="1" dirty="0">
                  <a:solidFill>
                    <a:srgbClr val="005A9E"/>
                  </a:solidFill>
                </a:rPr>
                <a:t>（例如：中国中医科学院广安门医院第二中医门诊部、辽宁中医药大学门诊部）②</a:t>
              </a:r>
              <a:r>
                <a:rPr lang="zh-CN" altLang="en-US" sz="1800" b="1" dirty="0">
                  <a:solidFill>
                    <a:srgbClr val="FF0000"/>
                  </a:solidFill>
                  <a:highlight>
                    <a:srgbClr val="FFFF00"/>
                  </a:highlight>
                </a:rPr>
                <a:t>省部级及以下主管部门</a:t>
              </a:r>
              <a:r>
                <a:rPr lang="zh-CN" altLang="zh-CN" sz="1800" b="1" dirty="0">
                  <a:solidFill>
                    <a:srgbClr val="FF0000"/>
                  </a:solidFill>
                </a:rPr>
                <a:t>管</a:t>
              </a:r>
              <a:r>
                <a:rPr lang="zh-CN" altLang="en-US" sz="1800" b="1" dirty="0">
                  <a:solidFill>
                    <a:srgbClr val="FF0000"/>
                  </a:solidFill>
                </a:rPr>
                <a:t>的高等院校的</a:t>
              </a:r>
              <a:r>
                <a:rPr lang="zh-CN" altLang="zh-CN" sz="1800" b="1" dirty="0">
                  <a:solidFill>
                    <a:srgbClr val="FF0000"/>
                  </a:solidFill>
                </a:rPr>
                <a:t>附属医院</a:t>
              </a:r>
              <a:r>
                <a:rPr lang="zh-CN" altLang="en-US" sz="1800" b="1" dirty="0">
                  <a:solidFill>
                    <a:srgbClr val="005A9E"/>
                  </a:solidFill>
                </a:rPr>
                <a:t>（例如：北京中医药大学第三附属医院、成都中医药大学第三附属医院</a:t>
              </a:r>
              <a:r>
                <a:rPr lang="en-US" altLang="zh-CN" sz="1800" b="1" dirty="0">
                  <a:solidFill>
                    <a:srgbClr val="005A9E"/>
                  </a:solidFill>
                </a:rPr>
                <a:t>……</a:t>
              </a:r>
              <a:r>
                <a:rPr lang="zh-CN" altLang="en-US" sz="1800" b="1" dirty="0">
                  <a:solidFill>
                    <a:srgbClr val="005A9E"/>
                  </a:solidFill>
                </a:rPr>
                <a:t>）</a:t>
              </a:r>
              <a:r>
                <a:rPr lang="zh-CN" altLang="zh-CN" sz="1800" b="1" dirty="0">
                  <a:solidFill>
                    <a:srgbClr val="005A9E"/>
                  </a:solidFill>
                </a:rPr>
                <a:t>。</a:t>
              </a:r>
              <a:r>
                <a:rPr lang="zh-CN" altLang="en-US" sz="1800" b="1" dirty="0">
                  <a:solidFill>
                    <a:srgbClr val="FF0000"/>
                  </a:solidFill>
                </a:rPr>
                <a:t>（</a:t>
              </a:r>
              <a:r>
                <a:rPr lang="zh-CN" altLang="en-US" sz="1800" b="1" dirty="0">
                  <a:solidFill>
                    <a:srgbClr val="FF0000"/>
                  </a:solidFill>
                  <a:highlight>
                    <a:srgbClr val="FFFF00"/>
                  </a:highlight>
                </a:rPr>
                <a:t>国家卫健委</a:t>
              </a:r>
              <a:r>
                <a:rPr lang="zh-CN" altLang="en-US" sz="1800" b="1" dirty="0">
                  <a:solidFill>
                    <a:srgbClr val="FF0000"/>
                  </a:solidFill>
                </a:rPr>
                <a:t>管的高等院校附属医院不选择“</a:t>
              </a:r>
              <a:r>
                <a:rPr lang="en-US" altLang="zh-CN" sz="1800" b="1" dirty="0">
                  <a:solidFill>
                    <a:srgbClr val="FF0000"/>
                  </a:solidFill>
                </a:rPr>
                <a:t>4</a:t>
              </a:r>
              <a:r>
                <a:rPr lang="zh-CN" altLang="en-US" sz="1800" b="1" dirty="0">
                  <a:solidFill>
                    <a:srgbClr val="FF0000"/>
                  </a:solidFill>
                </a:rPr>
                <a:t>事业单位”，选“</a:t>
              </a:r>
              <a:r>
                <a:rPr lang="en-US" altLang="zh-CN" sz="1800" b="1" dirty="0">
                  <a:solidFill>
                    <a:srgbClr val="FF0000"/>
                  </a:solidFill>
                </a:rPr>
                <a:t>1</a:t>
              </a:r>
              <a:r>
                <a:rPr lang="zh-CN" altLang="en-US" sz="1800" b="1" dirty="0">
                  <a:solidFill>
                    <a:srgbClr val="FF0000"/>
                  </a:solidFill>
                </a:rPr>
                <a:t>卫生健康行政部门”</a:t>
              </a:r>
              <a:r>
                <a:rPr lang="en-US" altLang="zh-CN" sz="1800" b="1" dirty="0">
                  <a:solidFill>
                    <a:srgbClr val="FF0000"/>
                  </a:solidFill>
                </a:rPr>
                <a:t> </a:t>
              </a:r>
              <a:r>
                <a:rPr lang="zh-CN" altLang="en-US" sz="1800" b="1" dirty="0">
                  <a:solidFill>
                    <a:srgbClr val="FF0000"/>
                  </a:solidFill>
                </a:rPr>
                <a:t>）</a:t>
              </a:r>
              <a:endParaRPr lang="en-US" altLang="zh-CN" sz="1800" b="1" dirty="0">
                <a:solidFill>
                  <a:srgbClr val="FF0000"/>
                </a:solidFill>
              </a:endParaRPr>
            </a:p>
            <a:p>
              <a:pPr algn="just">
                <a:lnSpc>
                  <a:spcPts val="2000"/>
                </a:lnSpc>
              </a:pPr>
              <a:r>
                <a:rPr lang="zh-CN" altLang="en-US" sz="1800" b="1" dirty="0">
                  <a:solidFill>
                    <a:srgbClr val="005A9E"/>
                  </a:solidFill>
                </a:rPr>
                <a:t>●</a:t>
              </a:r>
              <a:r>
                <a:rPr lang="zh-CN" altLang="en-US" sz="1800" b="1" dirty="0">
                  <a:solidFill>
                    <a:srgbClr val="FF0000"/>
                  </a:solidFill>
                </a:rPr>
                <a:t>审核</a:t>
              </a:r>
              <a:r>
                <a:rPr lang="zh-CN" altLang="en-US" sz="1800" b="1" dirty="0">
                  <a:solidFill>
                    <a:srgbClr val="005A9E"/>
                  </a:solidFill>
                </a:rPr>
                <a:t>关系：设置主办单位代码</a:t>
              </a:r>
              <a:r>
                <a:rPr lang="en-US" altLang="zh-CN" sz="1800" b="1" dirty="0">
                  <a:solidFill>
                    <a:srgbClr val="005A9E"/>
                  </a:solidFill>
                </a:rPr>
                <a:t>=1</a:t>
              </a:r>
              <a:r>
                <a:rPr lang="zh-CN" altLang="en-US" sz="1800" b="1" dirty="0">
                  <a:solidFill>
                    <a:srgbClr val="005A9E"/>
                  </a:solidFill>
                </a:rPr>
                <a:t>卫健部门、</a:t>
              </a:r>
              <a:r>
                <a:rPr lang="en-US" altLang="zh-CN" sz="1800" b="1" dirty="0">
                  <a:solidFill>
                    <a:srgbClr val="005A9E"/>
                  </a:solidFill>
                </a:rPr>
                <a:t>2</a:t>
              </a:r>
              <a:r>
                <a:rPr lang="zh-CN" altLang="en-US" sz="1800" b="1" dirty="0">
                  <a:solidFill>
                    <a:srgbClr val="005A9E"/>
                  </a:solidFill>
                </a:rPr>
                <a:t>其他行政部门，则登记注册类型代码必须</a:t>
              </a:r>
              <a:r>
                <a:rPr lang="en-US" altLang="zh-CN" sz="1800" b="1" dirty="0">
                  <a:solidFill>
                    <a:srgbClr val="005A9E"/>
                  </a:solidFill>
                </a:rPr>
                <a:t>=1</a:t>
              </a:r>
              <a:r>
                <a:rPr lang="zh-CN" altLang="en-US" sz="1800" b="1" dirty="0">
                  <a:solidFill>
                    <a:srgbClr val="005A9E"/>
                  </a:solidFill>
                </a:rPr>
                <a:t>国有 </a:t>
              </a:r>
              <a:r>
                <a:rPr lang="en-US" altLang="zh-CN" sz="1800" b="1" dirty="0">
                  <a:solidFill>
                    <a:srgbClr val="005A9E"/>
                  </a:solidFill>
                </a:rPr>
                <a:t>or 2</a:t>
              </a:r>
              <a:r>
                <a:rPr lang="zh-CN" altLang="en-US" sz="1800" b="1" dirty="0">
                  <a:solidFill>
                    <a:srgbClr val="005A9E"/>
                  </a:solidFill>
                </a:rPr>
                <a:t>集体；反之不成立。即：</a:t>
              </a:r>
              <a:r>
                <a:rPr lang="zh-CN" altLang="en-US" sz="1800" b="1" dirty="0">
                  <a:solidFill>
                    <a:srgbClr val="FF0000"/>
                  </a:solidFill>
                </a:rPr>
                <a:t>政府办的经济类型一定是公立，公立不一定是政府办。</a:t>
              </a:r>
              <a:endParaRPr lang="en-US" altLang="zh-CN" sz="1800" b="1" dirty="0">
                <a:solidFill>
                  <a:srgbClr val="FF0000"/>
                </a:solidFill>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5849492" y="693490"/>
            <a:ext cx="6175803" cy="3281568"/>
          </a:xfrm>
          <a:prstGeom prst="rect">
            <a:avLst/>
          </a:prstGeom>
        </p:spPr>
      </p:pic>
      <p:sp>
        <p:nvSpPr>
          <p:cNvPr id="14" name="左大括号 13"/>
          <p:cNvSpPr/>
          <p:nvPr/>
        </p:nvSpPr>
        <p:spPr>
          <a:xfrm>
            <a:off x="5964334" y="1414937"/>
            <a:ext cx="261743" cy="50494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左大括号 16"/>
          <p:cNvSpPr/>
          <p:nvPr/>
        </p:nvSpPr>
        <p:spPr>
          <a:xfrm>
            <a:off x="5865420" y="2021354"/>
            <a:ext cx="392614" cy="170366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文本框 20"/>
          <p:cNvSpPr txBox="1"/>
          <p:nvPr/>
        </p:nvSpPr>
        <p:spPr>
          <a:xfrm>
            <a:off x="3541011" y="2498854"/>
            <a:ext cx="2251060" cy="707886"/>
          </a:xfrm>
          <a:prstGeom prst="rect">
            <a:avLst/>
          </a:prstGeom>
          <a:solidFill>
            <a:schemeClr val="bg1"/>
          </a:solidFill>
        </p:spPr>
        <p:txBody>
          <a:bodyPr wrap="square" rtlCol="0">
            <a:spAutoFit/>
          </a:bodyPr>
          <a:lstStyle/>
          <a:p>
            <a:r>
              <a:rPr lang="zh-CN" altLang="en-US" sz="2000" b="1" dirty="0">
                <a:solidFill>
                  <a:srgbClr val="FF0000"/>
                </a:solidFill>
              </a:rPr>
              <a:t>非政府办，不填“隶属关系代码”</a:t>
            </a:r>
            <a:endParaRPr lang="zh-CN" altLang="en-US" sz="2000" b="1" dirty="0">
              <a:solidFill>
                <a:srgbClr val="FF0000"/>
              </a:solidFill>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16" name="文本框 15"/>
          <p:cNvSpPr txBox="1"/>
          <p:nvPr/>
        </p:nvSpPr>
        <p:spPr>
          <a:xfrm>
            <a:off x="3703839" y="1333948"/>
            <a:ext cx="2088232" cy="707886"/>
          </a:xfrm>
          <a:prstGeom prst="rect">
            <a:avLst/>
          </a:prstGeom>
          <a:solidFill>
            <a:srgbClr val="FFFFFF"/>
          </a:solidFill>
        </p:spPr>
        <p:txBody>
          <a:bodyPr wrap="square" rtlCol="0">
            <a:spAutoFit/>
          </a:bodyPr>
          <a:lstStyle/>
          <a:p>
            <a:r>
              <a:rPr lang="zh-CN" altLang="en-US" sz="2000" b="1" dirty="0">
                <a:solidFill>
                  <a:srgbClr val="FF0000"/>
                </a:solidFill>
              </a:rPr>
              <a:t>政府办，需填“隶属关系代码”</a:t>
            </a:r>
            <a:endParaRPr lang="zh-CN" altLang="en-US" sz="2000" b="1" dirty="0">
              <a:solidFill>
                <a:srgbClr val="FF0000"/>
              </a:solidFill>
            </a:endParaRPr>
          </a:p>
        </p:txBody>
      </p:sp>
      <p:cxnSp>
        <p:nvCxnSpPr>
          <p:cNvPr id="10" name="直接连接符 9"/>
          <p:cNvCxnSpPr/>
          <p:nvPr/>
        </p:nvCxnSpPr>
        <p:spPr>
          <a:xfrm>
            <a:off x="1402295" y="3573810"/>
            <a:ext cx="253267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TextBox 43"/>
          <p:cNvSpPr txBox="1">
            <a:spLocks noChangeArrowheads="1"/>
          </p:cNvSpPr>
          <p:nvPr/>
        </p:nvSpPr>
        <p:spPr bwMode="auto">
          <a:xfrm>
            <a:off x="2590428" y="189434"/>
            <a:ext cx="7969274" cy="523220"/>
          </a:xfrm>
          <a:prstGeom prst="rect">
            <a:avLst/>
          </a:prstGeom>
          <a:solidFill>
            <a:schemeClr val="bg1"/>
          </a:solidFill>
          <a:ln>
            <a:noFill/>
          </a:ln>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918742" y="-1250726"/>
            <a:ext cx="8039386" cy="5117922"/>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1" y="3189029"/>
            <a:ext cx="12200730" cy="3643810"/>
            <a:chOff x="-2749360" y="4712998"/>
            <a:chExt cx="13513411" cy="2123065"/>
          </a:xfrm>
        </p:grpSpPr>
        <p:sp>
          <p:nvSpPr>
            <p:cNvPr id="5" name="矩形 4"/>
            <p:cNvSpPr/>
            <p:nvPr/>
          </p:nvSpPr>
          <p:spPr>
            <a:xfrm>
              <a:off x="-635523" y="4712998"/>
              <a:ext cx="3231677" cy="140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线形标注 2 6"/>
            <p:cNvSpPr/>
            <p:nvPr/>
          </p:nvSpPr>
          <p:spPr>
            <a:xfrm>
              <a:off x="-2749360" y="5108133"/>
              <a:ext cx="13513411" cy="1727930"/>
            </a:xfrm>
            <a:prstGeom prst="borderCallout2">
              <a:avLst>
                <a:gd name="adj1" fmla="val 173"/>
                <a:gd name="adj2" fmla="val -16"/>
                <a:gd name="adj3" fmla="val -22311"/>
                <a:gd name="adj4" fmla="val 36"/>
                <a:gd name="adj5" fmla="val -21645"/>
                <a:gd name="adj6" fmla="val 1557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800" b="1" dirty="0">
                  <a:solidFill>
                    <a:srgbClr val="005A9E"/>
                  </a:solidFill>
                </a:rPr>
                <a:t>▲</a:t>
              </a:r>
              <a:r>
                <a:rPr lang="zh-CN" altLang="en-US" sz="1800" b="1" dirty="0">
                  <a:solidFill>
                    <a:srgbClr val="FF0000"/>
                  </a:solidFill>
                </a:rPr>
                <a:t>只有政府办的医疗卫生机构才填写隶属关系。</a:t>
              </a:r>
              <a:endParaRPr lang="en-US" altLang="zh-CN" sz="1800" b="1" dirty="0">
                <a:solidFill>
                  <a:srgbClr val="FF0000"/>
                </a:solidFill>
              </a:endParaRPr>
            </a:p>
            <a:p>
              <a:pPr algn="just"/>
              <a:r>
                <a:rPr lang="zh-CN" altLang="zh-CN" sz="1800" b="1" dirty="0">
                  <a:solidFill>
                    <a:srgbClr val="005A9E"/>
                  </a:solidFill>
                </a:rPr>
                <a:t>▲</a:t>
              </a:r>
              <a:r>
                <a:rPr lang="en-US" altLang="zh-CN" sz="1800" b="1" dirty="0">
                  <a:solidFill>
                    <a:srgbClr val="FF0000"/>
                  </a:solidFill>
                </a:rPr>
                <a:t>1</a:t>
              </a:r>
              <a:r>
                <a:rPr lang="zh-CN" altLang="en-US" sz="1800" b="1" dirty="0">
                  <a:solidFill>
                    <a:srgbClr val="FF0000"/>
                  </a:solidFill>
                </a:rPr>
                <a:t>中央属</a:t>
              </a:r>
              <a:r>
                <a:rPr lang="zh-CN" altLang="en-US" sz="1800" b="1" dirty="0">
                  <a:solidFill>
                    <a:srgbClr val="005A9E"/>
                  </a:solidFill>
                </a:rPr>
                <a:t>：</a:t>
              </a:r>
              <a:r>
                <a:rPr lang="zh-CN" altLang="en-US" sz="1800" b="1" dirty="0">
                  <a:solidFill>
                    <a:srgbClr val="FF0000"/>
                  </a:solidFill>
                </a:rPr>
                <a:t>国家局</a:t>
              </a:r>
              <a:r>
                <a:rPr lang="zh-CN" altLang="en-US" sz="1800" b="1" dirty="0">
                  <a:solidFill>
                    <a:srgbClr val="005A9E"/>
                  </a:solidFill>
                </a:rPr>
                <a:t>直属</a:t>
              </a:r>
              <a:r>
                <a:rPr lang="en-US" altLang="zh-CN" sz="1800" b="1" dirty="0">
                  <a:solidFill>
                    <a:srgbClr val="005A9E"/>
                  </a:solidFill>
                </a:rPr>
                <a:t>(</a:t>
              </a:r>
              <a:r>
                <a:rPr lang="zh-CN" altLang="en-US" sz="1800" b="1" dirty="0">
                  <a:solidFill>
                    <a:srgbClr val="005A9E"/>
                  </a:solidFill>
                </a:rPr>
                <a:t>管</a:t>
              </a:r>
              <a:r>
                <a:rPr lang="en-US" altLang="zh-CN" sz="1800" b="1" dirty="0">
                  <a:solidFill>
                    <a:srgbClr val="005A9E"/>
                  </a:solidFill>
                </a:rPr>
                <a:t>)</a:t>
              </a:r>
              <a:r>
                <a:rPr lang="zh-CN" altLang="en-US" sz="1800" b="1" dirty="0">
                  <a:solidFill>
                    <a:srgbClr val="005A9E"/>
                  </a:solidFill>
                </a:rPr>
                <a:t>，</a:t>
              </a:r>
              <a:r>
                <a:rPr lang="en-US" altLang="zh-CN" sz="1800" b="1" dirty="0">
                  <a:solidFill>
                    <a:srgbClr val="005A9E"/>
                  </a:solidFill>
                </a:rPr>
                <a:t>6</a:t>
              </a:r>
              <a:r>
                <a:rPr lang="zh-CN" altLang="en-US" sz="1800" b="1" dirty="0">
                  <a:solidFill>
                    <a:srgbClr val="005A9E"/>
                  </a:solidFill>
                </a:rPr>
                <a:t>家医院。</a:t>
              </a:r>
              <a:endParaRPr lang="en-US" altLang="zh-CN" sz="1800" b="1" dirty="0">
                <a:solidFill>
                  <a:srgbClr val="005A9E"/>
                </a:solidFill>
              </a:endParaRPr>
            </a:p>
            <a:p>
              <a:pPr algn="just"/>
              <a:r>
                <a:rPr lang="en-US" altLang="zh-CN" sz="1800" b="1" dirty="0">
                  <a:solidFill>
                    <a:srgbClr val="FF0000"/>
                  </a:solidFill>
                </a:rPr>
                <a:t>     2</a:t>
              </a:r>
              <a:r>
                <a:rPr lang="zh-CN" altLang="en-US" sz="1800" b="1" dirty="0">
                  <a:solidFill>
                    <a:srgbClr val="FF0000"/>
                  </a:solidFill>
                </a:rPr>
                <a:t>省、自治区、直辖市属</a:t>
              </a:r>
              <a:r>
                <a:rPr lang="zh-CN" altLang="en-US" sz="1800" b="1" dirty="0">
                  <a:solidFill>
                    <a:srgbClr val="005A9E"/>
                  </a:solidFill>
                </a:rPr>
                <a:t>：</a:t>
              </a:r>
              <a:r>
                <a:rPr lang="zh-CN" altLang="en-US" sz="1800" b="1" dirty="0">
                  <a:solidFill>
                    <a:srgbClr val="FF0000"/>
                  </a:solidFill>
                  <a:highlight>
                    <a:srgbClr val="FFFF00"/>
                  </a:highlight>
                </a:rPr>
                <a:t>省级政府</a:t>
              </a:r>
              <a:r>
                <a:rPr lang="zh-CN" altLang="en-US" sz="1800" b="1" dirty="0">
                  <a:solidFill>
                    <a:srgbClr val="005A9E"/>
                  </a:solidFill>
                </a:rPr>
                <a:t>直属</a:t>
              </a:r>
              <a:r>
                <a:rPr lang="en-US" altLang="zh-CN" sz="1800" b="1" dirty="0">
                  <a:solidFill>
                    <a:srgbClr val="005A9E"/>
                  </a:solidFill>
                </a:rPr>
                <a:t>(</a:t>
              </a:r>
              <a:r>
                <a:rPr lang="zh-CN" altLang="en-US" sz="1800" b="1" dirty="0">
                  <a:solidFill>
                    <a:srgbClr val="005A9E"/>
                  </a:solidFill>
                </a:rPr>
                <a:t>管</a:t>
              </a:r>
              <a:r>
                <a:rPr lang="en-US" altLang="zh-CN" sz="1800" b="1" dirty="0">
                  <a:solidFill>
                    <a:srgbClr val="005A9E"/>
                  </a:solidFill>
                </a:rPr>
                <a:t>)</a:t>
              </a:r>
              <a:r>
                <a:rPr lang="zh-CN" altLang="en-US" sz="1800" b="1" dirty="0">
                  <a:solidFill>
                    <a:srgbClr val="005A9E"/>
                  </a:solidFill>
                </a:rPr>
                <a:t>，注意</a:t>
              </a:r>
              <a:r>
                <a:rPr lang="zh-CN" altLang="en-US" sz="1800" b="1" dirty="0">
                  <a:solidFill>
                    <a:srgbClr val="FF0000"/>
                  </a:solidFill>
                  <a:highlight>
                    <a:srgbClr val="FFFF00"/>
                  </a:highlight>
                </a:rPr>
                <a:t>直辖市</a:t>
              </a:r>
              <a:r>
                <a:rPr lang="zh-CN" altLang="en-US" sz="1800" b="1" dirty="0">
                  <a:solidFill>
                    <a:srgbClr val="005A9E"/>
                  </a:solidFill>
                </a:rPr>
                <a:t>是这一级。</a:t>
              </a:r>
              <a:endParaRPr lang="en-US" altLang="zh-CN" sz="1800" b="1" dirty="0">
                <a:solidFill>
                  <a:srgbClr val="005A9E"/>
                </a:solidFill>
              </a:endParaRPr>
            </a:p>
            <a:p>
              <a:pPr algn="just"/>
              <a:r>
                <a:rPr lang="en-US" altLang="zh-CN" sz="1800" b="1" dirty="0">
                  <a:solidFill>
                    <a:srgbClr val="FF0000"/>
                  </a:solidFill>
                </a:rPr>
                <a:t>     3</a:t>
              </a:r>
              <a:r>
                <a:rPr lang="zh-CN" altLang="en-US" sz="1800" b="1" dirty="0">
                  <a:solidFill>
                    <a:srgbClr val="FF0000"/>
                  </a:solidFill>
                </a:rPr>
                <a:t>省辖市（地区、州、盟、直辖市区）属</a:t>
              </a:r>
              <a:r>
                <a:rPr lang="zh-CN" altLang="en-US" sz="1800" b="1" dirty="0">
                  <a:solidFill>
                    <a:srgbClr val="005A9E"/>
                  </a:solidFill>
                </a:rPr>
                <a:t>：</a:t>
              </a:r>
              <a:r>
                <a:rPr lang="zh-CN" altLang="en-US" sz="1800" b="1" dirty="0">
                  <a:solidFill>
                    <a:srgbClr val="FF0000"/>
                  </a:solidFill>
                  <a:highlight>
                    <a:srgbClr val="FFFF00"/>
                  </a:highlight>
                </a:rPr>
                <a:t>地市级</a:t>
              </a:r>
              <a:r>
                <a:rPr lang="zh-CN" altLang="en-US" sz="1800" b="1" dirty="0">
                  <a:solidFill>
                    <a:srgbClr val="005A9E"/>
                  </a:solidFill>
                </a:rPr>
                <a:t>政府直属（管），注意</a:t>
              </a:r>
              <a:r>
                <a:rPr lang="zh-CN" altLang="en-US" sz="1800" b="1" dirty="0">
                  <a:solidFill>
                    <a:srgbClr val="FF0000"/>
                  </a:solidFill>
                  <a:highlight>
                    <a:srgbClr val="FFFF00"/>
                  </a:highlight>
                </a:rPr>
                <a:t>直辖市的区</a:t>
              </a:r>
              <a:r>
                <a:rPr lang="zh-CN" altLang="en-US" sz="1800" b="1" dirty="0">
                  <a:solidFill>
                    <a:srgbClr val="005A9E"/>
                  </a:solidFill>
                </a:rPr>
                <a:t>是这一级，但</a:t>
              </a:r>
              <a:r>
                <a:rPr lang="zh-CN" altLang="en-US" sz="1800" b="1" dirty="0">
                  <a:solidFill>
                    <a:srgbClr val="FF0000"/>
                  </a:solidFill>
                  <a:highlight>
                    <a:srgbClr val="FFFF00"/>
                  </a:highlight>
                </a:rPr>
                <a:t>直辖市的县</a:t>
              </a:r>
              <a:r>
                <a:rPr lang="zh-CN" altLang="en-US" sz="1800" b="1" dirty="0">
                  <a:solidFill>
                    <a:srgbClr val="005A9E"/>
                  </a:solidFill>
                </a:rPr>
                <a:t>不是这一级。（举例：重庆市涪陵区中医院选“</a:t>
              </a:r>
              <a:r>
                <a:rPr lang="en-US" altLang="zh-CN" sz="1800" b="1" dirty="0">
                  <a:solidFill>
                    <a:srgbClr val="005A9E"/>
                  </a:solidFill>
                </a:rPr>
                <a:t>3</a:t>
              </a:r>
              <a:r>
                <a:rPr lang="zh-CN" altLang="en-US" sz="1800" b="1" dirty="0">
                  <a:solidFill>
                    <a:srgbClr val="005A9E"/>
                  </a:solidFill>
                </a:rPr>
                <a:t>省辖市（直辖市区属）”、重庆市奉节县中医院选“</a:t>
              </a:r>
              <a:r>
                <a:rPr lang="en-US" altLang="zh-CN" sz="1800" b="1" dirty="0">
                  <a:solidFill>
                    <a:srgbClr val="005A9E"/>
                  </a:solidFill>
                </a:rPr>
                <a:t>5</a:t>
              </a:r>
              <a:r>
                <a:rPr lang="zh-CN" altLang="en-US" sz="1800" b="1" dirty="0">
                  <a:solidFill>
                    <a:srgbClr val="005A9E"/>
                  </a:solidFill>
                </a:rPr>
                <a:t>县属”</a:t>
              </a:r>
              <a:r>
                <a:rPr lang="en-US" altLang="zh-CN" sz="1800" b="1" dirty="0">
                  <a:solidFill>
                    <a:srgbClr val="005A9E"/>
                  </a:solidFill>
                </a:rPr>
                <a:t> </a:t>
              </a:r>
              <a:r>
                <a:rPr lang="zh-CN" altLang="en-US" sz="1800" b="1" dirty="0">
                  <a:solidFill>
                    <a:srgbClr val="005A9E"/>
                  </a:solidFill>
                </a:rPr>
                <a:t>）</a:t>
              </a:r>
              <a:endParaRPr lang="en-US" altLang="zh-CN" sz="1800" b="1" dirty="0">
                <a:solidFill>
                  <a:srgbClr val="005A9E"/>
                </a:solidFill>
              </a:endParaRPr>
            </a:p>
            <a:p>
              <a:pPr algn="just"/>
              <a:r>
                <a:rPr lang="en-US" altLang="zh-CN" sz="1800" b="1" dirty="0">
                  <a:solidFill>
                    <a:srgbClr val="FF0000"/>
                  </a:solidFill>
                </a:rPr>
                <a:t>     4</a:t>
              </a:r>
              <a:r>
                <a:rPr lang="zh-CN" altLang="en-US" sz="1800" b="1" dirty="0">
                  <a:solidFill>
                    <a:srgbClr val="FF0000"/>
                  </a:solidFill>
                </a:rPr>
                <a:t>县级市（省辖市区）属</a:t>
              </a:r>
              <a:r>
                <a:rPr lang="zh-CN" altLang="en-US" sz="1800" b="1" dirty="0">
                  <a:solidFill>
                    <a:srgbClr val="005A9E"/>
                  </a:solidFill>
                </a:rPr>
                <a:t>：县市级政府直管（属），</a:t>
              </a:r>
              <a:r>
                <a:rPr lang="zh-CN" altLang="en-US" sz="1800" b="1" dirty="0">
                  <a:solidFill>
                    <a:srgbClr val="FF0000"/>
                  </a:solidFill>
                  <a:highlight>
                    <a:srgbClr val="FFFF00"/>
                  </a:highlight>
                </a:rPr>
                <a:t>县级市</a:t>
              </a:r>
              <a:r>
                <a:rPr lang="zh-CN" altLang="en-US" sz="1800" b="1" dirty="0">
                  <a:solidFill>
                    <a:srgbClr val="005A9E"/>
                  </a:solidFill>
                </a:rPr>
                <a:t>、</a:t>
              </a:r>
              <a:r>
                <a:rPr lang="zh-CN" altLang="en-US" sz="1800" b="1" dirty="0">
                  <a:solidFill>
                    <a:srgbClr val="FF0000"/>
                  </a:solidFill>
                  <a:highlight>
                    <a:srgbClr val="FFFF00"/>
                  </a:highlight>
                </a:rPr>
                <a:t>地级市的区</a:t>
              </a:r>
              <a:r>
                <a:rPr lang="zh-CN" altLang="en-US" sz="1800" b="1" dirty="0">
                  <a:solidFill>
                    <a:srgbClr val="005A9E"/>
                  </a:solidFill>
                </a:rPr>
                <a:t>同属这一级。</a:t>
              </a:r>
              <a:endParaRPr lang="en-US" altLang="zh-CN" sz="1800" b="1" dirty="0">
                <a:solidFill>
                  <a:srgbClr val="005A9E"/>
                </a:solidFill>
              </a:endParaRPr>
            </a:p>
            <a:p>
              <a:pPr algn="just"/>
              <a:r>
                <a:rPr lang="en-US" altLang="zh-CN" sz="1800" b="1" dirty="0">
                  <a:solidFill>
                    <a:srgbClr val="FF0000"/>
                  </a:solidFill>
                </a:rPr>
                <a:t>     5</a:t>
              </a:r>
              <a:r>
                <a:rPr lang="zh-CN" altLang="en-US" sz="1800" b="1" dirty="0">
                  <a:solidFill>
                    <a:srgbClr val="FF0000"/>
                  </a:solidFill>
                </a:rPr>
                <a:t>县（旗）属</a:t>
              </a:r>
              <a:r>
                <a:rPr lang="zh-CN" altLang="en-US" sz="1800" b="1" dirty="0">
                  <a:solidFill>
                    <a:srgbClr val="005A9E"/>
                  </a:solidFill>
                </a:rPr>
                <a:t>：</a:t>
              </a:r>
              <a:r>
                <a:rPr lang="zh-CN" altLang="en-US" sz="1800" b="1" dirty="0">
                  <a:solidFill>
                    <a:srgbClr val="FF0000"/>
                  </a:solidFill>
                  <a:highlight>
                    <a:srgbClr val="FFFF00"/>
                  </a:highlight>
                </a:rPr>
                <a:t>县（旗）</a:t>
              </a:r>
              <a:r>
                <a:rPr lang="zh-CN" altLang="en-US" sz="1800" b="1" dirty="0">
                  <a:solidFill>
                    <a:srgbClr val="005A9E"/>
                  </a:solidFill>
                </a:rPr>
                <a:t>政府直管（属）。</a:t>
              </a:r>
              <a:endParaRPr lang="en-US" altLang="zh-CN" sz="1800" b="1" dirty="0">
                <a:solidFill>
                  <a:srgbClr val="005A9E"/>
                </a:solidFill>
              </a:endParaRPr>
            </a:p>
            <a:p>
              <a:pPr algn="just"/>
              <a:r>
                <a:rPr lang="zh-CN" altLang="zh-CN" sz="1800" b="1" dirty="0">
                  <a:solidFill>
                    <a:srgbClr val="005A9E"/>
                  </a:solidFill>
                </a:rPr>
                <a:t>▲</a:t>
              </a:r>
              <a:r>
                <a:rPr lang="zh-CN" altLang="en-US" sz="1800" b="1" dirty="0">
                  <a:solidFill>
                    <a:srgbClr val="005A9E"/>
                  </a:solidFill>
                </a:rPr>
                <a:t>与行政区划区别：行政区划的省、市、县表示机构坐落地点，不是政府办隶属关系。例如：县办中医院，指县政府办中医院，不是指设置在县里的所有中医院。</a:t>
              </a:r>
              <a:endParaRPr lang="en-US" altLang="zh-CN" sz="1800" b="1" dirty="0">
                <a:solidFill>
                  <a:srgbClr val="005A9E"/>
                </a:solidFill>
              </a:endParaRPr>
            </a:p>
            <a:p>
              <a:pPr algn="just"/>
              <a:r>
                <a:rPr lang="zh-CN" altLang="zh-CN" sz="1800" b="1" dirty="0">
                  <a:solidFill>
                    <a:srgbClr val="005A9E"/>
                  </a:solidFill>
                </a:rPr>
                <a:t>▲</a:t>
              </a:r>
              <a:r>
                <a:rPr lang="zh-CN" altLang="en-US" sz="1800" b="1" dirty="0">
                  <a:solidFill>
                    <a:srgbClr val="005A9E"/>
                  </a:solidFill>
                </a:rPr>
                <a:t>注意：</a:t>
              </a:r>
              <a:r>
                <a:rPr lang="zh-CN" altLang="en-US" sz="1800" b="1" dirty="0">
                  <a:solidFill>
                    <a:srgbClr val="FF0000"/>
                  </a:solidFill>
                </a:rPr>
                <a:t>行政区划</a:t>
              </a:r>
              <a:r>
                <a:rPr lang="zh-CN" altLang="en-US" sz="1800" b="1" dirty="0">
                  <a:solidFill>
                    <a:srgbClr val="005A9E"/>
                  </a:solidFill>
                </a:rPr>
                <a:t>为区的，一般不应该有</a:t>
              </a:r>
              <a:r>
                <a:rPr lang="en-US" altLang="zh-CN" sz="1800" b="1" dirty="0">
                  <a:solidFill>
                    <a:srgbClr val="005A9E"/>
                  </a:solidFill>
                </a:rPr>
                <a:t>5</a:t>
              </a:r>
              <a:r>
                <a:rPr lang="zh-CN" altLang="en-US" sz="1800" b="1" dirty="0">
                  <a:solidFill>
                    <a:srgbClr val="005A9E"/>
                  </a:solidFill>
                </a:rPr>
                <a:t>县属；行政区划为县（不含县级市），一般不应该有</a:t>
              </a:r>
              <a:r>
                <a:rPr lang="en-US" altLang="zh-CN" sz="1800" b="1" dirty="0">
                  <a:solidFill>
                    <a:srgbClr val="005A9E"/>
                  </a:solidFill>
                </a:rPr>
                <a:t>4</a:t>
              </a:r>
              <a:r>
                <a:rPr lang="zh-CN" altLang="en-US" sz="1800" b="1" dirty="0">
                  <a:solidFill>
                    <a:srgbClr val="005A9E"/>
                  </a:solidFill>
                </a:rPr>
                <a:t>区属、县级市属</a:t>
              </a:r>
              <a:endParaRPr lang="zh-CN" altLang="en-US" sz="2400" b="1" dirty="0">
                <a:solidFill>
                  <a:srgbClr val="005A9E"/>
                </a:solidFill>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stretch>
            <a:fillRect/>
          </a:stretch>
        </p:blipFill>
        <p:spPr>
          <a:xfrm>
            <a:off x="5303118" y="742992"/>
            <a:ext cx="6143634" cy="3124205"/>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9" name="文本框 8"/>
          <p:cNvSpPr txBox="1"/>
          <p:nvPr/>
        </p:nvSpPr>
        <p:spPr>
          <a:xfrm>
            <a:off x="5231110" y="1270268"/>
            <a:ext cx="783091" cy="276999"/>
          </a:xfrm>
          <a:prstGeom prst="rect">
            <a:avLst/>
          </a:prstGeom>
          <a:noFill/>
        </p:spPr>
        <p:txBody>
          <a:bodyPr wrap="square" rtlCol="0">
            <a:spAutoFit/>
          </a:bodyPr>
          <a:lstStyle/>
          <a:p>
            <a:r>
              <a:rPr lang="zh-CN" altLang="en-US" sz="1200" b="1" dirty="0">
                <a:solidFill>
                  <a:srgbClr val="FF0000"/>
                </a:solidFill>
              </a:rPr>
              <a:t>国家级</a:t>
            </a:r>
            <a:endParaRPr lang="zh-CN" altLang="en-US" sz="1200" b="1" dirty="0">
              <a:solidFill>
                <a:srgbClr val="FF0000"/>
              </a:solidFill>
            </a:endParaRPr>
          </a:p>
        </p:txBody>
      </p:sp>
      <p:sp>
        <p:nvSpPr>
          <p:cNvPr id="10" name="文本框 9"/>
          <p:cNvSpPr txBox="1"/>
          <p:nvPr/>
        </p:nvSpPr>
        <p:spPr>
          <a:xfrm>
            <a:off x="5231110" y="1600547"/>
            <a:ext cx="783091" cy="276999"/>
          </a:xfrm>
          <a:prstGeom prst="rect">
            <a:avLst/>
          </a:prstGeom>
          <a:noFill/>
        </p:spPr>
        <p:txBody>
          <a:bodyPr wrap="square" rtlCol="0">
            <a:spAutoFit/>
          </a:bodyPr>
          <a:lstStyle/>
          <a:p>
            <a:r>
              <a:rPr lang="zh-CN" altLang="en-US" sz="1200" b="1" dirty="0">
                <a:solidFill>
                  <a:srgbClr val="FF0000"/>
                </a:solidFill>
              </a:rPr>
              <a:t>省级</a:t>
            </a:r>
            <a:endParaRPr lang="zh-CN" altLang="en-US" sz="1200" b="1" dirty="0">
              <a:solidFill>
                <a:srgbClr val="FF0000"/>
              </a:solidFill>
            </a:endParaRPr>
          </a:p>
        </p:txBody>
      </p:sp>
      <p:sp>
        <p:nvSpPr>
          <p:cNvPr id="11" name="文本框 10"/>
          <p:cNvSpPr txBox="1"/>
          <p:nvPr/>
        </p:nvSpPr>
        <p:spPr>
          <a:xfrm>
            <a:off x="5235917" y="1856759"/>
            <a:ext cx="783091" cy="276999"/>
          </a:xfrm>
          <a:prstGeom prst="rect">
            <a:avLst/>
          </a:prstGeom>
          <a:noFill/>
        </p:spPr>
        <p:txBody>
          <a:bodyPr wrap="square" rtlCol="0">
            <a:spAutoFit/>
          </a:bodyPr>
          <a:lstStyle/>
          <a:p>
            <a:r>
              <a:rPr lang="zh-CN" altLang="en-US" sz="1200" b="1" dirty="0">
                <a:solidFill>
                  <a:srgbClr val="FF0000"/>
                </a:solidFill>
              </a:rPr>
              <a:t>地市级</a:t>
            </a:r>
            <a:endParaRPr lang="zh-CN" altLang="en-US" sz="1200" b="1" dirty="0">
              <a:solidFill>
                <a:srgbClr val="FF0000"/>
              </a:solidFill>
            </a:endParaRPr>
          </a:p>
        </p:txBody>
      </p:sp>
      <p:sp>
        <p:nvSpPr>
          <p:cNvPr id="12" name="文本框 11"/>
          <p:cNvSpPr txBox="1"/>
          <p:nvPr/>
        </p:nvSpPr>
        <p:spPr>
          <a:xfrm>
            <a:off x="5231109" y="2281724"/>
            <a:ext cx="783091" cy="276999"/>
          </a:xfrm>
          <a:prstGeom prst="rect">
            <a:avLst/>
          </a:prstGeom>
          <a:noFill/>
        </p:spPr>
        <p:txBody>
          <a:bodyPr wrap="square" rtlCol="0">
            <a:spAutoFit/>
          </a:bodyPr>
          <a:lstStyle/>
          <a:p>
            <a:r>
              <a:rPr lang="zh-CN" altLang="en-US" sz="1200" b="1" dirty="0">
                <a:solidFill>
                  <a:srgbClr val="FF0000"/>
                </a:solidFill>
              </a:rPr>
              <a:t>县级</a:t>
            </a:r>
            <a:endParaRPr lang="zh-CN" altLang="en-US" sz="1200" b="1" dirty="0">
              <a:solidFill>
                <a:srgbClr val="FF0000"/>
              </a:solidFill>
            </a:endParaRPr>
          </a:p>
        </p:txBody>
      </p:sp>
      <p:cxnSp>
        <p:nvCxnSpPr>
          <p:cNvPr id="14" name="直接连接符 13"/>
          <p:cNvCxnSpPr/>
          <p:nvPr/>
        </p:nvCxnSpPr>
        <p:spPr>
          <a:xfrm>
            <a:off x="5373502" y="1547267"/>
            <a:ext cx="8657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73502" y="1856759"/>
            <a:ext cx="8657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373502" y="2133758"/>
            <a:ext cx="86572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左大括号 16"/>
          <p:cNvSpPr/>
          <p:nvPr/>
        </p:nvSpPr>
        <p:spPr>
          <a:xfrm>
            <a:off x="5734766" y="2233997"/>
            <a:ext cx="144416" cy="3247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TextBox 43"/>
          <p:cNvSpPr txBox="1">
            <a:spLocks noChangeArrowheads="1"/>
          </p:cNvSpPr>
          <p:nvPr/>
        </p:nvSpPr>
        <p:spPr bwMode="auto">
          <a:xfrm>
            <a:off x="2590428" y="189434"/>
            <a:ext cx="7969274" cy="523220"/>
          </a:xfrm>
          <a:prstGeom prst="rect">
            <a:avLst/>
          </a:prstGeom>
          <a:solidFill>
            <a:schemeClr val="bg1"/>
          </a:solidFill>
          <a:ln>
            <a:noFill/>
          </a:ln>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90750" y="929356"/>
            <a:ext cx="7704856" cy="4344113"/>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1198662" y="2731938"/>
            <a:ext cx="10153128" cy="3497917"/>
            <a:chOff x="-2144768" y="4796049"/>
            <a:chExt cx="11593271" cy="2969837"/>
          </a:xfrm>
        </p:grpSpPr>
        <p:sp>
          <p:nvSpPr>
            <p:cNvPr id="5" name="矩形 4"/>
            <p:cNvSpPr/>
            <p:nvPr/>
          </p:nvSpPr>
          <p:spPr>
            <a:xfrm>
              <a:off x="-377000" y="4796049"/>
              <a:ext cx="7071072" cy="2931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线形标注 2 6"/>
            <p:cNvSpPr/>
            <p:nvPr/>
          </p:nvSpPr>
          <p:spPr>
            <a:xfrm>
              <a:off x="-2144768" y="5938783"/>
              <a:ext cx="11593271" cy="1827103"/>
            </a:xfrm>
            <a:prstGeom prst="borderCallout2">
              <a:avLst>
                <a:gd name="adj1" fmla="val 173"/>
                <a:gd name="adj2" fmla="val -16"/>
                <a:gd name="adj3" fmla="val -57853"/>
                <a:gd name="adj4" fmla="val 106"/>
                <a:gd name="adj5" fmla="val -57840"/>
                <a:gd name="adj6" fmla="val 1527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800" b="1" dirty="0">
                  <a:solidFill>
                    <a:srgbClr val="005A9E"/>
                  </a:solidFill>
                  <a:latin typeface="宋体" panose="02010600030101010101" pitchFamily="2" charset="-122"/>
                  <a:ea typeface="宋体" panose="02010600030101010101" pitchFamily="2" charset="-122"/>
                </a:rPr>
                <a:t>▲</a:t>
              </a:r>
              <a:r>
                <a:rPr lang="zh-CN" altLang="en-US" sz="2800" b="1" dirty="0">
                  <a:solidFill>
                    <a:srgbClr val="005A9E"/>
                  </a:solidFill>
                  <a:latin typeface="+mn-ea"/>
                </a:rPr>
                <a:t>大学附属医院分为</a:t>
              </a:r>
              <a:r>
                <a:rPr lang="zh-CN" altLang="en-US" sz="2800" b="1" dirty="0">
                  <a:solidFill>
                    <a:srgbClr val="FF0000"/>
                  </a:solidFill>
                  <a:latin typeface="+mn-ea"/>
                </a:rPr>
                <a:t>直属附属医院</a:t>
              </a:r>
              <a:r>
                <a:rPr lang="zh-CN" altLang="en-US" sz="2800" b="1" dirty="0">
                  <a:solidFill>
                    <a:srgbClr val="005A9E"/>
                  </a:solidFill>
                  <a:latin typeface="+mn-ea"/>
                </a:rPr>
                <a:t>和</a:t>
              </a:r>
              <a:r>
                <a:rPr lang="zh-CN" altLang="en-US" sz="2800" b="1" dirty="0">
                  <a:solidFill>
                    <a:srgbClr val="FF0000"/>
                  </a:solidFill>
                  <a:latin typeface="+mn-ea"/>
                </a:rPr>
                <a:t>非直属附属医院</a:t>
              </a:r>
              <a:r>
                <a:rPr lang="zh-CN" altLang="en-US" sz="2800" b="1" dirty="0">
                  <a:solidFill>
                    <a:srgbClr val="005A9E"/>
                  </a:solidFill>
                  <a:latin typeface="+mn-ea"/>
                </a:rPr>
                <a:t>。</a:t>
              </a:r>
              <a:endParaRPr lang="en-US" altLang="zh-CN" sz="2800" b="1" dirty="0">
                <a:solidFill>
                  <a:srgbClr val="005A9E"/>
                </a:solidFill>
                <a:latin typeface="+mn-ea"/>
              </a:endParaRPr>
            </a:p>
            <a:p>
              <a:pPr algn="just"/>
              <a:r>
                <a:rPr lang="zh-CN" altLang="en-US" sz="2800" b="1" dirty="0">
                  <a:solidFill>
                    <a:srgbClr val="005A9E"/>
                  </a:solidFill>
                  <a:latin typeface="宋体" panose="02010600030101010101" pitchFamily="2" charset="-122"/>
                  <a:ea typeface="宋体" panose="02010600030101010101" pitchFamily="2" charset="-122"/>
                </a:rPr>
                <a:t>▲</a:t>
              </a:r>
              <a:r>
                <a:rPr lang="zh-CN" altLang="en-US" sz="2800" b="1" dirty="0">
                  <a:solidFill>
                    <a:srgbClr val="FF0000"/>
                  </a:solidFill>
                  <a:latin typeface="+mn-ea"/>
                </a:rPr>
                <a:t>直属附属医院</a:t>
              </a:r>
              <a:r>
                <a:rPr lang="zh-CN" altLang="en-US" sz="2800" b="1" dirty="0">
                  <a:solidFill>
                    <a:srgbClr val="005A9E"/>
                  </a:solidFill>
                  <a:latin typeface="+mn-ea"/>
                </a:rPr>
                <a:t>行政管理权隶属于大学，</a:t>
              </a:r>
              <a:r>
                <a:rPr lang="zh-CN" altLang="en-US" sz="2800" b="1" dirty="0">
                  <a:solidFill>
                    <a:srgbClr val="FF0000"/>
                  </a:solidFill>
                  <a:latin typeface="+mn-ea"/>
                </a:rPr>
                <a:t>非直属附属医院</a:t>
              </a:r>
              <a:r>
                <a:rPr lang="zh-CN" altLang="en-US" sz="2800" b="1" dirty="0">
                  <a:solidFill>
                    <a:srgbClr val="005A9E"/>
                  </a:solidFill>
                  <a:latin typeface="+mn-ea"/>
                </a:rPr>
                <a:t>与大学存在合作关系，实现人才培养、继续教育、科学研究等。</a:t>
              </a:r>
              <a:endParaRPr lang="zh-CN" altLang="en-US" sz="2800" b="1" dirty="0">
                <a:solidFill>
                  <a:srgbClr val="FF0000"/>
                </a:solidFill>
                <a:latin typeface="+mn-ea"/>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7"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nvSpPr>
        <p:spPr bwMode="auto">
          <a:xfrm>
            <a:off x="2906289" y="2133650"/>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rPr>
              <a:t>01</a:t>
            </a:r>
            <a:endParaRPr lang="zh-CN" altLang="en-US"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nvCxnSpPr>
        <p:spPr>
          <a:xfrm>
            <a:off x="3785261" y="2204251"/>
            <a:ext cx="0" cy="556586"/>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3876527" y="2133650"/>
            <a:ext cx="3359815" cy="692473"/>
          </a:xfrm>
          <a:prstGeom prst="rect">
            <a:avLst/>
          </a:prstGeom>
          <a:noFill/>
          <a:effectLst/>
        </p:spPr>
        <p:txBody>
          <a:bodyPr wrap="square" lIns="121898" tIns="60948" rIns="121898" bIns="60948">
            <a:spAutoFit/>
          </a:bodyPr>
          <a:lstStyle/>
          <a:p>
            <a:pPr defTabSz="1218565">
              <a:defRPr/>
            </a:pPr>
            <a:r>
              <a:rPr lang="zh-CN" altLang="en-US" sz="3700" b="1" dirty="0">
                <a:solidFill>
                  <a:srgbClr val="319095"/>
                </a:solidFill>
                <a:latin typeface="微软雅黑" panose="020B0503020204020204" pitchFamily="34" charset="-122"/>
                <a:ea typeface="微软雅黑" panose="020B0503020204020204" pitchFamily="34" charset="-122"/>
              </a:rPr>
              <a:t>机构库管理</a:t>
            </a:r>
            <a:endParaRPr lang="zh-CN" altLang="en-US" sz="3700" b="1" dirty="0">
              <a:solidFill>
                <a:srgbClr val="319095"/>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6455246" y="2482544"/>
            <a:ext cx="2400432" cy="0"/>
          </a:xfrm>
          <a:prstGeom prst="line">
            <a:avLst/>
          </a:prstGeom>
          <a:noFill/>
          <a:ln w="9525" cap="flat" cmpd="sng" algn="ctr">
            <a:solidFill>
              <a:schemeClr val="tx1">
                <a:lumMod val="65000"/>
                <a:lumOff val="35000"/>
              </a:schemeClr>
            </a:solidFill>
            <a:prstDash val="dash"/>
            <a:tailEnd type="oval"/>
          </a:ln>
          <a:effectLst/>
        </p:spPr>
      </p:cxnSp>
      <p:sp>
        <p:nvSpPr>
          <p:cNvPr id="74" name="标题层"/>
          <p:cNvSpPr txBox="1"/>
          <p:nvPr/>
        </p:nvSpPr>
        <p:spPr bwMode="auto">
          <a:xfrm>
            <a:off x="8765499" y="2256789"/>
            <a:ext cx="875655" cy="451510"/>
          </a:xfrm>
          <a:prstGeom prst="rect">
            <a:avLst/>
          </a:prstGeom>
          <a:noFill/>
          <a:effectLst/>
        </p:spPr>
        <p:txBody>
          <a:bodyPr wrap="square" lIns="121898" tIns="60948" rIns="121898" bIns="60948">
            <a:spAutoFit/>
          </a:bodyPr>
          <a:lstStyle/>
          <a:p>
            <a:pPr algn="ctr" defTabSz="1218565">
              <a:defRPr/>
            </a:pPr>
            <a:r>
              <a:rPr lang="en-US" altLang="zh-CN" kern="0" dirty="0">
                <a:solidFill>
                  <a:srgbClr val="319095"/>
                </a:solidFill>
                <a:latin typeface="Impact" panose="020B0806030902050204" pitchFamily="34" charset="0"/>
                <a:ea typeface="微软雅黑" panose="020B0503020204020204" pitchFamily="34" charset="-122"/>
                <a:cs typeface="Arial" panose="020B0604020202020204" pitchFamily="34" charset="0"/>
              </a:rPr>
              <a:t>P3</a:t>
            </a:r>
            <a:endParaRPr lang="zh-CN" altLang="en-US" kern="0" dirty="0">
              <a:solidFill>
                <a:srgbClr val="319095"/>
              </a:solidFill>
              <a:latin typeface="Impact" panose="020B0806030902050204" pitchFamily="34" charset="0"/>
              <a:ea typeface="微软雅黑" panose="020B0503020204020204" pitchFamily="34" charset="-122"/>
              <a:cs typeface="Arial" panose="020B0604020202020204" pitchFamily="34" charset="0"/>
            </a:endParaRPr>
          </a:p>
        </p:txBody>
      </p:sp>
      <p:sp>
        <p:nvSpPr>
          <p:cNvPr id="90" name="标题层"/>
          <p:cNvSpPr txBox="1"/>
          <p:nvPr/>
        </p:nvSpPr>
        <p:spPr bwMode="auto">
          <a:xfrm>
            <a:off x="2906289" y="316688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nvCxnSpPr>
        <p:spPr>
          <a:xfrm>
            <a:off x="3785261" y="3237484"/>
            <a:ext cx="0" cy="556586"/>
          </a:xfrm>
          <a:prstGeom prst="line">
            <a:avLst/>
          </a:prstGeom>
          <a:noFill/>
          <a:ln w="9525" cap="flat" cmpd="sng" algn="ctr">
            <a:solidFill>
              <a:schemeClr val="tx1">
                <a:lumMod val="65000"/>
                <a:lumOff val="35000"/>
              </a:schemeClr>
            </a:solidFill>
            <a:prstDash val="solid"/>
          </a:ln>
          <a:effectLst/>
        </p:spPr>
      </p:cxnSp>
      <p:sp>
        <p:nvSpPr>
          <p:cNvPr id="92" name="标题层"/>
          <p:cNvSpPr txBox="1"/>
          <p:nvPr/>
        </p:nvSpPr>
        <p:spPr bwMode="auto">
          <a:xfrm>
            <a:off x="3876527" y="3150482"/>
            <a:ext cx="3359815" cy="697788"/>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报表说明</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93" name="直接连接符 92"/>
          <p:cNvCxnSpPr/>
          <p:nvPr/>
        </p:nvCxnSpPr>
        <p:spPr>
          <a:xfrm>
            <a:off x="5993219" y="3515777"/>
            <a:ext cx="2862459" cy="0"/>
          </a:xfrm>
          <a:prstGeom prst="line">
            <a:avLst/>
          </a:prstGeom>
          <a:noFill/>
          <a:ln w="9525" cap="flat" cmpd="sng" algn="ctr">
            <a:solidFill>
              <a:schemeClr val="tx1">
                <a:lumMod val="65000"/>
                <a:lumOff val="35000"/>
              </a:schemeClr>
            </a:solidFill>
            <a:prstDash val="dash"/>
            <a:tailEnd type="oval"/>
          </a:ln>
          <a:effectLst/>
        </p:spPr>
      </p:cxnSp>
      <p:sp>
        <p:nvSpPr>
          <p:cNvPr id="94" name="标题层"/>
          <p:cNvSpPr txBox="1"/>
          <p:nvPr/>
        </p:nvSpPr>
        <p:spPr bwMode="auto">
          <a:xfrm>
            <a:off x="8765499" y="3290022"/>
            <a:ext cx="875655" cy="451510"/>
          </a:xfrm>
          <a:prstGeom prst="rect">
            <a:avLst/>
          </a:prstGeom>
          <a:noFill/>
          <a:effectLst/>
        </p:spPr>
        <p:txBody>
          <a:bodyPr wrap="square" lIns="121898" tIns="60948" rIns="121898" bIns="60948">
            <a:spAutoFit/>
          </a:bodyPr>
          <a:lstStyle/>
          <a:p>
            <a:pPr algn="ctr" defTabSz="1218565">
              <a:defRPr/>
            </a:pPr>
            <a:r>
              <a:rPr lang="en-US" altLang="zh-CN"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P6</a:t>
            </a:r>
            <a:endParaRPr lang="zh-CN" altLang="en-US"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31" name="矩形 30"/>
          <p:cNvSpPr/>
          <p:nvPr/>
        </p:nvSpPr>
        <p:spPr>
          <a:xfrm>
            <a:off x="0" y="0"/>
            <a:ext cx="12192000" cy="1125538"/>
          </a:xfrm>
          <a:prstGeom prst="rect">
            <a:avLst/>
          </a:prstGeom>
          <a:solidFill>
            <a:srgbClr val="319095"/>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
        <p:nvSpPr>
          <p:cNvPr id="3" name="标题层"/>
          <p:cNvSpPr txBox="1"/>
          <p:nvPr/>
        </p:nvSpPr>
        <p:spPr bwMode="auto">
          <a:xfrm>
            <a:off x="2906289" y="4293826"/>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4" name="直接连接符 3"/>
          <p:cNvCxnSpPr/>
          <p:nvPr/>
        </p:nvCxnSpPr>
        <p:spPr>
          <a:xfrm>
            <a:off x="3785261" y="4364427"/>
            <a:ext cx="0" cy="556586"/>
          </a:xfrm>
          <a:prstGeom prst="line">
            <a:avLst/>
          </a:prstGeom>
          <a:noFill/>
          <a:ln w="9525" cap="flat" cmpd="sng" algn="ctr">
            <a:solidFill>
              <a:schemeClr val="tx1">
                <a:lumMod val="65000"/>
                <a:lumOff val="35000"/>
              </a:schemeClr>
            </a:solidFill>
            <a:prstDash val="solid"/>
          </a:ln>
          <a:effectLst/>
        </p:spPr>
      </p:cxnSp>
      <p:sp>
        <p:nvSpPr>
          <p:cNvPr id="5" name="标题层"/>
          <p:cNvSpPr txBox="1"/>
          <p:nvPr/>
        </p:nvSpPr>
        <p:spPr bwMode="auto">
          <a:xfrm>
            <a:off x="3876527" y="4277425"/>
            <a:ext cx="3359815" cy="697788"/>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重点指标解释</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5993219" y="4642720"/>
            <a:ext cx="2862459" cy="0"/>
          </a:xfrm>
          <a:prstGeom prst="line">
            <a:avLst/>
          </a:prstGeom>
          <a:noFill/>
          <a:ln w="9525" cap="flat" cmpd="sng" algn="ctr">
            <a:solidFill>
              <a:schemeClr val="tx1">
                <a:lumMod val="65000"/>
                <a:lumOff val="35000"/>
              </a:schemeClr>
            </a:solidFill>
            <a:prstDash val="dash"/>
            <a:tailEnd type="oval"/>
          </a:ln>
          <a:effectLst/>
        </p:spPr>
      </p:cxnSp>
      <p:sp>
        <p:nvSpPr>
          <p:cNvPr id="7" name="标题层"/>
          <p:cNvSpPr txBox="1"/>
          <p:nvPr/>
        </p:nvSpPr>
        <p:spPr bwMode="auto">
          <a:xfrm>
            <a:off x="8765499" y="4416965"/>
            <a:ext cx="875655" cy="451510"/>
          </a:xfrm>
          <a:prstGeom prst="rect">
            <a:avLst/>
          </a:prstGeom>
          <a:noFill/>
          <a:effectLst/>
        </p:spPr>
        <p:txBody>
          <a:bodyPr wrap="square" lIns="121898" tIns="60948" rIns="121898" bIns="60948">
            <a:spAutoFit/>
          </a:bodyPr>
          <a:lstStyle/>
          <a:p>
            <a:pPr algn="ctr" defTabSz="1218565">
              <a:defRPr/>
            </a:pPr>
            <a:r>
              <a:rPr lang="en-US" altLang="zh-CN"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P9</a:t>
            </a:r>
            <a:endParaRPr lang="zh-CN" altLang="en-US"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400"/>
                                        <p:tgtEl>
                                          <p:spTgt spid="74"/>
                                        </p:tgtEl>
                                        <p:attrNameLst>
                                          <p:attrName>ppt_y</p:attrName>
                                        </p:attrNameLst>
                                      </p:cBhvr>
                                      <p:tavLst>
                                        <p:tav tm="0">
                                          <p:val>
                                            <p:strVal val="#ppt_y+#ppt_h*1.125000"/>
                                          </p:val>
                                        </p:tav>
                                        <p:tav tm="100000">
                                          <p:val>
                                            <p:strVal val="#ppt_y"/>
                                          </p:val>
                                        </p:tav>
                                      </p:tavLst>
                                    </p:anim>
                                    <p:animEffect transition="in" filter="wipe(up)">
                                      <p:cBhvr>
                                        <p:cTn id="35" dur="400"/>
                                        <p:tgtEl>
                                          <p:spTgt spid="74"/>
                                        </p:tgtEl>
                                      </p:cBhvr>
                                    </p:animEffect>
                                  </p:childTnLst>
                                </p:cTn>
                              </p:par>
                            </p:childTnLst>
                          </p:cTn>
                        </p:par>
                        <p:par>
                          <p:cTn id="36" fill="hold">
                            <p:stCondLst>
                              <p:cond delay="3500"/>
                            </p:stCondLst>
                            <p:childTnLst>
                              <p:par>
                                <p:cTn id="37" presetID="47" presetClass="entr" presetSubtype="0"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600"/>
                                        <p:tgtEl>
                                          <p:spTgt spid="91"/>
                                        </p:tgtEl>
                                      </p:cBhvr>
                                    </p:animEffect>
                                    <p:anim calcmode="lin" valueType="num">
                                      <p:cBhvr>
                                        <p:cTn id="40" dur="600" fill="hold"/>
                                        <p:tgtEl>
                                          <p:spTgt spid="91"/>
                                        </p:tgtEl>
                                        <p:attrNameLst>
                                          <p:attrName>ppt_x</p:attrName>
                                        </p:attrNameLst>
                                      </p:cBhvr>
                                      <p:tavLst>
                                        <p:tav tm="0">
                                          <p:val>
                                            <p:strVal val="#ppt_x"/>
                                          </p:val>
                                        </p:tav>
                                        <p:tav tm="100000">
                                          <p:val>
                                            <p:strVal val="#ppt_x"/>
                                          </p:val>
                                        </p:tav>
                                      </p:tavLst>
                                    </p:anim>
                                    <p:anim calcmode="lin" valueType="num">
                                      <p:cBhvr>
                                        <p:cTn id="41" dur="6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2" presetClass="entr" presetSubtype="8" decel="52500"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400" fill="hold"/>
                                        <p:tgtEl>
                                          <p:spTgt spid="90"/>
                                        </p:tgtEl>
                                        <p:attrNameLst>
                                          <p:attrName>ppt_x</p:attrName>
                                        </p:attrNameLst>
                                      </p:cBhvr>
                                      <p:tavLst>
                                        <p:tav tm="0">
                                          <p:val>
                                            <p:strVal val="0-#ppt_w/2"/>
                                          </p:val>
                                        </p:tav>
                                        <p:tav tm="100000">
                                          <p:val>
                                            <p:strVal val="#ppt_x"/>
                                          </p:val>
                                        </p:tav>
                                      </p:tavLst>
                                    </p:anim>
                                    <p:anim calcmode="lin" valueType="num">
                                      <p:cBhvr additive="base">
                                        <p:cTn id="46" dur="400" fill="hold"/>
                                        <p:tgtEl>
                                          <p:spTgt spid="90"/>
                                        </p:tgtEl>
                                        <p:attrNameLst>
                                          <p:attrName>ppt_y</p:attrName>
                                        </p:attrNameLst>
                                      </p:cBhvr>
                                      <p:tavLst>
                                        <p:tav tm="0">
                                          <p:val>
                                            <p:strVal val="#ppt_y"/>
                                          </p:val>
                                        </p:tav>
                                        <p:tav tm="100000">
                                          <p:val>
                                            <p:strVal val="#ppt_y"/>
                                          </p:val>
                                        </p:tav>
                                      </p:tavLst>
                                    </p:anim>
                                  </p:childTnLst>
                                </p:cTn>
                              </p:par>
                              <p:par>
                                <p:cTn id="47" presetID="2" presetClass="entr" presetSubtype="2" decel="5250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 calcmode="lin" valueType="num">
                                      <p:cBhvr additive="base">
                                        <p:cTn id="49" dur="400" fill="hold"/>
                                        <p:tgtEl>
                                          <p:spTgt spid="92"/>
                                        </p:tgtEl>
                                        <p:attrNameLst>
                                          <p:attrName>ppt_x</p:attrName>
                                        </p:attrNameLst>
                                      </p:cBhvr>
                                      <p:tavLst>
                                        <p:tav tm="0">
                                          <p:val>
                                            <p:strVal val="1+#ppt_w/2"/>
                                          </p:val>
                                        </p:tav>
                                        <p:tav tm="100000">
                                          <p:val>
                                            <p:strVal val="#ppt_x"/>
                                          </p:val>
                                        </p:tav>
                                      </p:tavLst>
                                    </p:anim>
                                    <p:anim calcmode="lin" valueType="num">
                                      <p:cBhvr additive="base">
                                        <p:cTn id="50" dur="400" fill="hold"/>
                                        <p:tgtEl>
                                          <p:spTgt spid="9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5500"/>
                            </p:stCondLst>
                            <p:childTnLst>
                              <p:par>
                                <p:cTn id="56" presetID="12" presetClass="entr" presetSubtype="4" fill="hold" grpId="0" nodeType="after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additive="base">
                                        <p:cTn id="58" dur="400"/>
                                        <p:tgtEl>
                                          <p:spTgt spid="94"/>
                                        </p:tgtEl>
                                        <p:attrNameLst>
                                          <p:attrName>ppt_y</p:attrName>
                                        </p:attrNameLst>
                                      </p:cBhvr>
                                      <p:tavLst>
                                        <p:tav tm="0">
                                          <p:val>
                                            <p:strVal val="#ppt_y+#ppt_h*1.125000"/>
                                          </p:val>
                                        </p:tav>
                                        <p:tav tm="100000">
                                          <p:val>
                                            <p:strVal val="#ppt_y"/>
                                          </p:val>
                                        </p:tav>
                                      </p:tavLst>
                                    </p:anim>
                                    <p:animEffect transition="in" filter="wipe(up)">
                                      <p:cBhvr>
                                        <p:cTn id="59" dur="400"/>
                                        <p:tgtEl>
                                          <p:spTgt spid="94"/>
                                        </p:tgtEl>
                                      </p:cBhvr>
                                    </p:animEffect>
                                  </p:childTnLst>
                                </p:cTn>
                              </p:par>
                            </p:childTnLst>
                          </p:cTn>
                        </p:par>
                        <p:par>
                          <p:cTn id="60" fill="hold">
                            <p:stCondLst>
                              <p:cond delay="6000"/>
                            </p:stCondLst>
                            <p:childTnLst>
                              <p:par>
                                <p:cTn id="61" presetID="47" presetClass="entr" presetSubtype="0"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600"/>
                                        <p:tgtEl>
                                          <p:spTgt spid="4"/>
                                        </p:tgtEl>
                                      </p:cBhvr>
                                    </p:animEffect>
                                    <p:anim calcmode="lin" valueType="num">
                                      <p:cBhvr>
                                        <p:cTn id="64" dur="600" fill="hold"/>
                                        <p:tgtEl>
                                          <p:spTgt spid="4"/>
                                        </p:tgtEl>
                                        <p:attrNameLst>
                                          <p:attrName>ppt_x</p:attrName>
                                        </p:attrNameLst>
                                      </p:cBhvr>
                                      <p:tavLst>
                                        <p:tav tm="0">
                                          <p:val>
                                            <p:strVal val="#ppt_x"/>
                                          </p:val>
                                        </p:tav>
                                        <p:tav tm="100000">
                                          <p:val>
                                            <p:strVal val="#ppt_x"/>
                                          </p:val>
                                        </p:tav>
                                      </p:tavLst>
                                    </p:anim>
                                    <p:anim calcmode="lin" valueType="num">
                                      <p:cBhvr>
                                        <p:cTn id="65" dur="600" fill="hold"/>
                                        <p:tgtEl>
                                          <p:spTgt spid="4"/>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8" decel="52500" fill="hold" grpId="0" nodeType="after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400" fill="hold"/>
                                        <p:tgtEl>
                                          <p:spTgt spid="3"/>
                                        </p:tgtEl>
                                        <p:attrNameLst>
                                          <p:attrName>ppt_x</p:attrName>
                                        </p:attrNameLst>
                                      </p:cBhvr>
                                      <p:tavLst>
                                        <p:tav tm="0">
                                          <p:val>
                                            <p:strVal val="0-#ppt_w/2"/>
                                          </p:val>
                                        </p:tav>
                                        <p:tav tm="100000">
                                          <p:val>
                                            <p:strVal val="#ppt_x"/>
                                          </p:val>
                                        </p:tav>
                                      </p:tavLst>
                                    </p:anim>
                                    <p:anim calcmode="lin" valueType="num">
                                      <p:cBhvr additive="base">
                                        <p:cTn id="70" dur="400" fill="hold"/>
                                        <p:tgtEl>
                                          <p:spTgt spid="3"/>
                                        </p:tgtEl>
                                        <p:attrNameLst>
                                          <p:attrName>ppt_y</p:attrName>
                                        </p:attrNameLst>
                                      </p:cBhvr>
                                      <p:tavLst>
                                        <p:tav tm="0">
                                          <p:val>
                                            <p:strVal val="#ppt_y"/>
                                          </p:val>
                                        </p:tav>
                                        <p:tav tm="100000">
                                          <p:val>
                                            <p:strVal val="#ppt_y"/>
                                          </p:val>
                                        </p:tav>
                                      </p:tavLst>
                                    </p:anim>
                                  </p:childTnLst>
                                </p:cTn>
                              </p:par>
                              <p:par>
                                <p:cTn id="71" presetID="2" presetClass="entr" presetSubtype="2" decel="5250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400" fill="hold"/>
                                        <p:tgtEl>
                                          <p:spTgt spid="5"/>
                                        </p:tgtEl>
                                        <p:attrNameLst>
                                          <p:attrName>ppt_x</p:attrName>
                                        </p:attrNameLst>
                                      </p:cBhvr>
                                      <p:tavLst>
                                        <p:tav tm="0">
                                          <p:val>
                                            <p:strVal val="1+#ppt_w/2"/>
                                          </p:val>
                                        </p:tav>
                                        <p:tav tm="100000">
                                          <p:val>
                                            <p:strVal val="#ppt_x"/>
                                          </p:val>
                                        </p:tav>
                                      </p:tavLst>
                                    </p:anim>
                                    <p:anim calcmode="lin" valueType="num">
                                      <p:cBhvr additive="base">
                                        <p:cTn id="74" dur="400" fill="hold"/>
                                        <p:tgtEl>
                                          <p:spTgt spid="5"/>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2" presetClass="entr" presetSubtype="8"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wipe(left)">
                                      <p:cBhvr>
                                        <p:cTn id="78" dur="500"/>
                                        <p:tgtEl>
                                          <p:spTgt spid="6"/>
                                        </p:tgtEl>
                                      </p:cBhvr>
                                    </p:animEffect>
                                  </p:childTnLst>
                                </p:cTn>
                              </p:par>
                            </p:childTnLst>
                          </p:cTn>
                        </p:par>
                        <p:par>
                          <p:cTn id="79" fill="hold">
                            <p:stCondLst>
                              <p:cond delay="8000"/>
                            </p:stCondLst>
                            <p:childTnLst>
                              <p:par>
                                <p:cTn id="80" presetID="12" presetClass="entr" presetSubtype="4"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additive="base">
                                        <p:cTn id="82" dur="400"/>
                                        <p:tgtEl>
                                          <p:spTgt spid="7"/>
                                        </p:tgtEl>
                                        <p:attrNameLst>
                                          <p:attrName>ppt_y</p:attrName>
                                        </p:attrNameLst>
                                      </p:cBhvr>
                                      <p:tavLst>
                                        <p:tav tm="0">
                                          <p:val>
                                            <p:strVal val="#ppt_y+#ppt_h*1.125000"/>
                                          </p:val>
                                        </p:tav>
                                        <p:tav tm="100000">
                                          <p:val>
                                            <p:strVal val="#ppt_y"/>
                                          </p:val>
                                        </p:tav>
                                      </p:tavLst>
                                    </p:anim>
                                    <p:animEffect transition="in" filter="wipe(up)">
                                      <p:cBhvr>
                                        <p:cTn id="83"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4" grpId="0"/>
      <p:bldP spid="90" grpId="0"/>
      <p:bldP spid="92" grpId="0"/>
      <p:bldP spid="94" grpId="0"/>
      <p:bldP spid="32" grpId="0"/>
      <p:bldP spid="3"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889597" y="-746670"/>
            <a:ext cx="7704856" cy="4344113"/>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84" y="2132193"/>
            <a:ext cx="12153265" cy="4681855"/>
            <a:chOff x="-2890401" y="3694239"/>
            <a:chExt cx="13044485" cy="4118841"/>
          </a:xfrm>
        </p:grpSpPr>
        <p:sp>
          <p:nvSpPr>
            <p:cNvPr id="5" name="矩形 4"/>
            <p:cNvSpPr/>
            <p:nvPr/>
          </p:nvSpPr>
          <p:spPr>
            <a:xfrm>
              <a:off x="-231195" y="3694239"/>
              <a:ext cx="3329982" cy="1977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线形标注 2 6"/>
            <p:cNvSpPr/>
            <p:nvPr/>
          </p:nvSpPr>
          <p:spPr>
            <a:xfrm>
              <a:off x="-2890401" y="4432759"/>
              <a:ext cx="13044485" cy="3380321"/>
            </a:xfrm>
            <a:prstGeom prst="borderCallout2">
              <a:avLst>
                <a:gd name="adj1" fmla="val 173"/>
                <a:gd name="adj2" fmla="val -16"/>
                <a:gd name="adj3" fmla="val -14408"/>
                <a:gd name="adj4" fmla="val 87"/>
                <a:gd name="adj5" fmla="val -18191"/>
                <a:gd name="adj6" fmla="val 2032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kern="0" dirty="0">
                  <a:solidFill>
                    <a:srgbClr val="FF0000"/>
                  </a:solidFill>
                  <a:latin typeface="宋体" panose="02010600030101010101" pitchFamily="2" charset="-122"/>
                  <a:ea typeface="宋体" panose="02010600030101010101" pitchFamily="2" charset="-122"/>
                  <a:cs typeface="+mn-ea"/>
                </a:rPr>
                <a:t>两层意思，缺一不可：</a:t>
              </a:r>
              <a:endParaRPr lang="en-US" altLang="zh-CN" sz="2400" b="1" kern="0" dirty="0">
                <a:solidFill>
                  <a:srgbClr val="FF0000"/>
                </a:solidFill>
                <a:latin typeface="宋体" panose="02010600030101010101" pitchFamily="2" charset="-122"/>
                <a:ea typeface="宋体" panose="02010600030101010101" pitchFamily="2" charset="-122"/>
                <a:cs typeface="+mn-ea"/>
              </a:endParaRPr>
            </a:p>
            <a:p>
              <a:r>
                <a:rPr lang="zh-CN" altLang="en-US" sz="2400" b="1" kern="0" dirty="0">
                  <a:solidFill>
                    <a:srgbClr val="FF0000"/>
                  </a:solidFill>
                  <a:latin typeface="宋体" panose="02010600030101010101" pitchFamily="2" charset="-122"/>
                  <a:ea typeface="宋体" panose="02010600030101010101" pitchFamily="2" charset="-122"/>
                  <a:cs typeface="+mn-ea"/>
                </a:rPr>
                <a:t>▲</a:t>
              </a:r>
              <a:r>
                <a:rPr lang="zh-CN" altLang="en-US" sz="2400" b="1" kern="0" dirty="0">
                  <a:solidFill>
                    <a:srgbClr val="FF0000"/>
                  </a:solidFill>
                  <a:highlight>
                    <a:srgbClr val="FFFF00"/>
                  </a:highlight>
                  <a:latin typeface="宋体" panose="02010600030101010101" pitchFamily="2" charset="-122"/>
                  <a:ea typeface="宋体" panose="02010600030101010101" pitchFamily="2" charset="-122"/>
                  <a:cs typeface="+mn-ea"/>
                </a:rPr>
                <a:t>①具有</a:t>
              </a:r>
              <a:r>
                <a:rPr lang="zh-CN" altLang="en-US" sz="2400" b="1" kern="0" dirty="0">
                  <a:solidFill>
                    <a:srgbClr val="FF0000"/>
                  </a:solidFill>
                  <a:highlight>
                    <a:srgbClr val="FFFF00"/>
                  </a:highlight>
                  <a:latin typeface="+mn-ea"/>
                  <a:cs typeface="+mn-ea"/>
                </a:rPr>
                <a:t>开展互联网诊疗服务资质</a:t>
              </a:r>
              <a:r>
                <a:rPr lang="zh-CN" altLang="en-US" sz="2400" b="1" kern="0" dirty="0">
                  <a:solidFill>
                    <a:srgbClr val="FF0000"/>
                  </a:solidFill>
                  <a:latin typeface="+mn-ea"/>
                  <a:cs typeface="+mn-ea"/>
                </a:rPr>
                <a:t>：</a:t>
              </a:r>
              <a:r>
                <a:rPr lang="zh-CN" altLang="en-US" sz="2400" b="1" kern="0" dirty="0">
                  <a:solidFill>
                    <a:srgbClr val="005A9E"/>
                  </a:solidFill>
                  <a:latin typeface="+mn-ea"/>
                  <a:cs typeface="+mn-ea"/>
                </a:rPr>
                <a:t>根据</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互联网诊疗管理办法（试行）</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（国卫医发</a:t>
              </a:r>
              <a:r>
                <a:rPr lang="en-US" altLang="zh-CN" sz="2400" b="1" kern="0" dirty="0">
                  <a:solidFill>
                    <a:srgbClr val="005A9E"/>
                  </a:solidFill>
                  <a:latin typeface="+mn-ea"/>
                  <a:cs typeface="+mn-ea"/>
                </a:rPr>
                <a:t>〔2018〕25</a:t>
              </a:r>
              <a:r>
                <a:rPr lang="zh-CN" altLang="en-US" sz="2400" b="1" kern="0" dirty="0">
                  <a:solidFill>
                    <a:srgbClr val="005A9E"/>
                  </a:solidFill>
                  <a:latin typeface="+mn-ea"/>
                  <a:cs typeface="+mn-ea"/>
                </a:rPr>
                <a:t>号）规定，</a:t>
              </a:r>
              <a:r>
                <a:rPr lang="zh-CN" altLang="en-US" sz="2400" b="1" kern="0" dirty="0">
                  <a:solidFill>
                    <a:srgbClr val="FF0000"/>
                  </a:solidFill>
                  <a:latin typeface="+mn-ea"/>
                  <a:cs typeface="+mn-ea"/>
                </a:rPr>
                <a:t>经卫健委批复的</a:t>
              </a:r>
              <a:r>
                <a:rPr lang="en-US" altLang="zh-CN" sz="2400" b="1" kern="0" dirty="0">
                  <a:solidFill>
                    <a:srgbClr val="FF0000"/>
                  </a:solidFill>
                  <a:latin typeface="+mn-ea"/>
                  <a:cs typeface="+mn-ea"/>
                </a:rPr>
                <a:t>《</a:t>
              </a:r>
              <a:r>
                <a:rPr lang="zh-CN" altLang="en-US" sz="2400" b="1" kern="0" dirty="0">
                  <a:solidFill>
                    <a:srgbClr val="FF0000"/>
                  </a:solidFill>
                  <a:latin typeface="+mn-ea"/>
                  <a:cs typeface="+mn-ea"/>
                </a:rPr>
                <a:t>设置医疗机构批准书</a:t>
              </a:r>
              <a:r>
                <a:rPr lang="en-US" altLang="zh-CN" sz="2400" b="1" kern="0" dirty="0">
                  <a:solidFill>
                    <a:srgbClr val="FF0000"/>
                  </a:solidFill>
                  <a:latin typeface="+mn-ea"/>
                  <a:cs typeface="+mn-ea"/>
                </a:rPr>
                <a:t>》</a:t>
              </a:r>
              <a:r>
                <a:rPr lang="zh-CN" altLang="en-US" sz="2400" b="1" kern="0" dirty="0">
                  <a:solidFill>
                    <a:srgbClr val="FF0000"/>
                  </a:solidFill>
                  <a:latin typeface="+mn-ea"/>
                  <a:cs typeface="+mn-ea"/>
                </a:rPr>
                <a:t>中注明同意其开展互联网诊疗活动的医疗卫生机构</a:t>
              </a:r>
              <a:r>
                <a:rPr lang="zh-CN" altLang="en-US" sz="2400" b="1" kern="0" dirty="0">
                  <a:solidFill>
                    <a:srgbClr val="005A9E"/>
                  </a:solidFill>
                  <a:latin typeface="+mn-ea"/>
                  <a:cs typeface="+mn-ea"/>
                </a:rPr>
                <a:t>，或经审批在</a:t>
              </a:r>
              <a:r>
                <a:rPr lang="en-US" altLang="zh-CN" sz="2400" b="1" kern="0" dirty="0">
                  <a:solidFill>
                    <a:srgbClr val="FF0000"/>
                  </a:solidFill>
                  <a:latin typeface="+mn-ea"/>
                  <a:cs typeface="+mn-ea"/>
                </a:rPr>
                <a:t>《</a:t>
              </a:r>
              <a:r>
                <a:rPr lang="zh-CN" altLang="en-US" sz="2400" b="1" kern="0" dirty="0">
                  <a:solidFill>
                    <a:srgbClr val="FF0000"/>
                  </a:solidFill>
                  <a:latin typeface="+mn-ea"/>
                  <a:cs typeface="+mn-ea"/>
                </a:rPr>
                <a:t>医疗机构执业许可证</a:t>
              </a:r>
              <a:r>
                <a:rPr lang="en-US" altLang="zh-CN" sz="2400" b="1" kern="0" dirty="0">
                  <a:solidFill>
                    <a:srgbClr val="FF0000"/>
                  </a:solidFill>
                  <a:latin typeface="+mn-ea"/>
                  <a:cs typeface="+mn-ea"/>
                </a:rPr>
                <a:t>》</a:t>
              </a:r>
              <a:r>
                <a:rPr lang="zh-CN" altLang="en-US" sz="2400" b="1" kern="0" dirty="0">
                  <a:solidFill>
                    <a:srgbClr val="005A9E"/>
                  </a:solidFill>
                  <a:latin typeface="+mn-ea"/>
                  <a:cs typeface="+mn-ea"/>
                </a:rPr>
                <a:t>副本</a:t>
              </a:r>
              <a:r>
                <a:rPr lang="zh-CN" altLang="en-US" sz="2400" b="1" kern="0" dirty="0">
                  <a:solidFill>
                    <a:srgbClr val="FF0000"/>
                  </a:solidFill>
                  <a:latin typeface="+mn-ea"/>
                  <a:cs typeface="+mn-ea"/>
                </a:rPr>
                <a:t>服务方式</a:t>
              </a:r>
              <a:r>
                <a:rPr lang="zh-CN" altLang="en-US" sz="2400" b="1" kern="0" dirty="0">
                  <a:solidFill>
                    <a:srgbClr val="005A9E"/>
                  </a:solidFill>
                  <a:latin typeface="+mn-ea"/>
                  <a:cs typeface="+mn-ea"/>
                </a:rPr>
                <a:t>中增加</a:t>
              </a:r>
              <a:r>
                <a:rPr lang="zh-CN" altLang="en-US" sz="2400" b="1" kern="0" dirty="0">
                  <a:solidFill>
                    <a:srgbClr val="FF0000"/>
                  </a:solidFill>
                  <a:latin typeface="+mn-ea"/>
                  <a:cs typeface="+mn-ea"/>
                </a:rPr>
                <a:t>“互联网诊疗”</a:t>
              </a:r>
              <a:r>
                <a:rPr lang="zh-CN" altLang="en-US" sz="2400" b="1" kern="0" dirty="0">
                  <a:solidFill>
                    <a:srgbClr val="005A9E"/>
                  </a:solidFill>
                  <a:latin typeface="+mn-ea"/>
                  <a:cs typeface="+mn-ea"/>
                </a:rPr>
                <a:t>的医疗卫生机构，可以开展互联网诊疗服务。</a:t>
              </a:r>
              <a:endParaRPr lang="en-US" altLang="zh-CN" sz="2400" b="1" kern="0" dirty="0">
                <a:solidFill>
                  <a:srgbClr val="005A9E"/>
                </a:solidFill>
                <a:latin typeface="+mn-ea"/>
                <a:cs typeface="+mn-ea"/>
              </a:endParaRPr>
            </a:p>
            <a:p>
              <a:r>
                <a:rPr lang="zh-CN" altLang="en-US" sz="2400" b="1" kern="0" dirty="0">
                  <a:solidFill>
                    <a:srgbClr val="FF0000"/>
                  </a:solidFill>
                  <a:latin typeface="宋体" panose="02010600030101010101" pitchFamily="2" charset="-122"/>
                  <a:ea typeface="宋体" panose="02010600030101010101" pitchFamily="2" charset="-122"/>
                  <a:cs typeface="+mn-ea"/>
                </a:rPr>
                <a:t>▲</a:t>
              </a:r>
              <a:r>
                <a:rPr lang="zh-CN" altLang="en-US" sz="2400" b="1" kern="0" dirty="0">
                  <a:solidFill>
                    <a:srgbClr val="FF0000"/>
                  </a:solidFill>
                  <a:highlight>
                    <a:srgbClr val="FFFF00"/>
                  </a:highlight>
                  <a:latin typeface="宋体" panose="02010600030101010101" pitchFamily="2" charset="-122"/>
                  <a:ea typeface="宋体" panose="02010600030101010101" pitchFamily="2" charset="-122"/>
                  <a:cs typeface="+mn-ea"/>
                </a:rPr>
                <a:t>②开展的互联网诊疗服务</a:t>
              </a:r>
              <a:r>
                <a:rPr lang="zh-CN" altLang="en-US" sz="2400" b="1" kern="0" dirty="0">
                  <a:solidFill>
                    <a:srgbClr val="FF0000"/>
                  </a:solidFill>
                  <a:latin typeface="宋体" panose="02010600030101010101" pitchFamily="2" charset="-122"/>
                  <a:ea typeface="宋体" panose="02010600030101010101" pitchFamily="2" charset="-122"/>
                  <a:cs typeface="+mn-ea"/>
                </a:rPr>
                <a:t>：</a:t>
              </a:r>
              <a:r>
                <a:rPr lang="zh-CN" altLang="en-US" sz="2400" b="1" kern="0" dirty="0">
                  <a:solidFill>
                    <a:srgbClr val="005A9E"/>
                  </a:solidFill>
                  <a:latin typeface="+mn-ea"/>
                  <a:cs typeface="+mn-ea"/>
                </a:rPr>
                <a:t>通过互联网等信息技术开展的涉及诊断、治疗的医疗服务，主要包括</a:t>
              </a:r>
              <a:r>
                <a:rPr lang="zh-CN" altLang="en-US" sz="2400" b="1" kern="0" dirty="0">
                  <a:solidFill>
                    <a:srgbClr val="FF0000"/>
                  </a:solidFill>
                  <a:latin typeface="+mn-ea"/>
                  <a:cs typeface="+mn-ea"/>
                </a:rPr>
                <a:t>远程医疗</a:t>
              </a:r>
              <a:r>
                <a:rPr lang="zh-CN" altLang="en-US" sz="2400" b="1" kern="0" dirty="0">
                  <a:solidFill>
                    <a:srgbClr val="005A9E"/>
                  </a:solidFill>
                  <a:latin typeface="+mn-ea"/>
                  <a:cs typeface="+mn-ea"/>
                </a:rPr>
                <a:t>服务、实体医疗机构利用互联网开展的部分常见病、慢性病的</a:t>
              </a:r>
              <a:r>
                <a:rPr lang="zh-CN" altLang="en-US" sz="2400" b="1" kern="0" dirty="0">
                  <a:solidFill>
                    <a:srgbClr val="FF0000"/>
                  </a:solidFill>
                  <a:latin typeface="+mn-ea"/>
                  <a:cs typeface="+mn-ea"/>
                </a:rPr>
                <a:t>复诊服务</a:t>
              </a:r>
              <a:r>
                <a:rPr lang="zh-CN" altLang="en-US" sz="2400" b="1" kern="0" dirty="0">
                  <a:solidFill>
                    <a:srgbClr val="005A9E"/>
                  </a:solidFill>
                  <a:latin typeface="+mn-ea"/>
                  <a:cs typeface="+mn-ea"/>
                </a:rPr>
                <a:t>，</a:t>
              </a:r>
              <a:r>
                <a:rPr lang="zh-CN" altLang="en-US" sz="2400" b="1" kern="0" dirty="0">
                  <a:solidFill>
                    <a:srgbClr val="FF0000"/>
                  </a:solidFill>
                  <a:latin typeface="+mn-ea"/>
                  <a:cs typeface="+mn-ea"/>
                </a:rPr>
                <a:t>家庭医生</a:t>
              </a:r>
              <a:r>
                <a:rPr lang="zh-CN" altLang="en-US" sz="2400" b="1" kern="0" dirty="0">
                  <a:solidFill>
                    <a:srgbClr val="005A9E"/>
                  </a:solidFill>
                  <a:latin typeface="+mn-ea"/>
                  <a:cs typeface="+mn-ea"/>
                </a:rPr>
                <a:t>通过互联网为签约患者提供的</a:t>
              </a:r>
              <a:r>
                <a:rPr lang="zh-CN" altLang="en-US" sz="2400" b="1" kern="0" dirty="0">
                  <a:solidFill>
                    <a:srgbClr val="FF0000"/>
                  </a:solidFill>
                  <a:latin typeface="+mn-ea"/>
                  <a:cs typeface="+mn-ea"/>
                </a:rPr>
                <a:t>诊疗服务</a:t>
              </a:r>
              <a:r>
                <a:rPr lang="zh-CN" altLang="en-US" sz="2400" b="1" kern="0" dirty="0">
                  <a:solidFill>
                    <a:srgbClr val="005A9E"/>
                  </a:solidFill>
                  <a:latin typeface="+mn-ea"/>
                  <a:cs typeface="+mn-ea"/>
                </a:rPr>
                <a:t>。</a:t>
              </a:r>
              <a:endParaRPr lang="en-US" altLang="zh-CN" sz="2400" b="1" kern="0" dirty="0">
                <a:solidFill>
                  <a:srgbClr val="005A9E"/>
                </a:solidFill>
                <a:latin typeface="+mn-ea"/>
                <a:cs typeface="+mn-ea"/>
              </a:endParaRPr>
            </a:p>
            <a:p>
              <a:r>
                <a:rPr lang="zh-CN" altLang="en-US" sz="2400" b="1" kern="0" dirty="0">
                  <a:solidFill>
                    <a:srgbClr val="FF0000"/>
                  </a:solidFill>
                  <a:latin typeface="宋体" panose="02010600030101010101" pitchFamily="2" charset="-122"/>
                  <a:ea typeface="宋体" panose="02010600030101010101" pitchFamily="2" charset="-122"/>
                  <a:cs typeface="+mn-ea"/>
                </a:rPr>
                <a:t>▲</a:t>
              </a:r>
              <a:r>
                <a:rPr lang="zh-CN" altLang="en-US" sz="2400" b="1" kern="0" dirty="0">
                  <a:solidFill>
                    <a:srgbClr val="005A9E"/>
                  </a:solidFill>
                  <a:latin typeface="+mn-ea"/>
                  <a:cs typeface="+mn-ea"/>
                </a:rPr>
                <a:t>与</a:t>
              </a:r>
              <a:r>
                <a:rPr lang="zh-CN" altLang="en-US" sz="2400" b="1" kern="0" dirty="0">
                  <a:solidFill>
                    <a:srgbClr val="FF0000"/>
                  </a:solidFill>
                  <a:latin typeface="+mn-ea"/>
                  <a:cs typeface="+mn-ea"/>
                </a:rPr>
                <a:t>“互联网诊疗服务人次数”</a:t>
              </a:r>
              <a:r>
                <a:rPr lang="zh-CN" altLang="en-US" sz="2400" b="1" kern="0" dirty="0">
                  <a:solidFill>
                    <a:srgbClr val="005A9E"/>
                  </a:solidFill>
                  <a:latin typeface="+mn-ea"/>
                  <a:cs typeface="+mn-ea"/>
                </a:rPr>
                <a:t>有跨表</a:t>
              </a:r>
              <a:r>
                <a:rPr lang="zh-CN" altLang="en-US" sz="2400" b="1" kern="0" dirty="0">
                  <a:solidFill>
                    <a:srgbClr val="FF0000"/>
                  </a:solidFill>
                  <a:latin typeface="+mn-ea"/>
                  <a:cs typeface="+mn-ea"/>
                </a:rPr>
                <a:t>关联审核</a:t>
              </a:r>
              <a:r>
                <a:rPr lang="zh-CN" altLang="en-US" sz="2400" b="1" kern="0" dirty="0">
                  <a:solidFill>
                    <a:srgbClr val="005A9E"/>
                  </a:solidFill>
                  <a:latin typeface="+mn-ea"/>
                  <a:cs typeface="+mn-ea"/>
                </a:rPr>
                <a:t>，注意若选择了</a:t>
              </a:r>
              <a:r>
                <a:rPr lang="zh-CN" altLang="en-US" sz="2400" b="1" kern="0" dirty="0">
                  <a:solidFill>
                    <a:srgbClr val="FF0000"/>
                  </a:solidFill>
                  <a:latin typeface="+mn-ea"/>
                  <a:cs typeface="+mn-ea"/>
                </a:rPr>
                <a:t>未开展，人次数空着即可，不要填</a:t>
              </a:r>
              <a:r>
                <a:rPr lang="en-US" altLang="zh-CN" sz="2400" b="1" kern="0" dirty="0">
                  <a:solidFill>
                    <a:srgbClr val="FF0000"/>
                  </a:solidFill>
                  <a:latin typeface="+mn-ea"/>
                  <a:cs typeface="+mn-ea"/>
                </a:rPr>
                <a:t>0</a:t>
              </a:r>
              <a:r>
                <a:rPr lang="zh-CN" altLang="en-US" sz="2400" b="1" kern="0" dirty="0">
                  <a:solidFill>
                    <a:srgbClr val="005A9E"/>
                  </a:solidFill>
                  <a:latin typeface="+mn-ea"/>
                  <a:cs typeface="+mn-ea"/>
                </a:rPr>
                <a:t>，填</a:t>
              </a:r>
              <a:r>
                <a:rPr lang="en-US" altLang="zh-CN" sz="2400" b="1" kern="0" dirty="0">
                  <a:solidFill>
                    <a:srgbClr val="005A9E"/>
                  </a:solidFill>
                  <a:latin typeface="+mn-ea"/>
                  <a:cs typeface="+mn-ea"/>
                </a:rPr>
                <a:t>0</a:t>
              </a:r>
              <a:r>
                <a:rPr lang="zh-CN" altLang="en-US" sz="2400" b="1" kern="0" dirty="0">
                  <a:solidFill>
                    <a:srgbClr val="005A9E"/>
                  </a:solidFill>
                  <a:latin typeface="+mn-ea"/>
                  <a:cs typeface="+mn-ea"/>
                </a:rPr>
                <a:t>表示开展了但没有诊疗量。</a:t>
              </a:r>
              <a:endParaRPr lang="zh-CN" altLang="en-US" sz="2400" b="1" kern="0" dirty="0">
                <a:solidFill>
                  <a:srgbClr val="005A9E"/>
                </a:solidFill>
                <a:latin typeface="+mn-ea"/>
                <a:cs typeface="+mn-ea"/>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8" name="TextBox 43"/>
          <p:cNvSpPr txBox="1">
            <a:spLocks noChangeArrowheads="1"/>
          </p:cNvSpPr>
          <p:nvPr/>
        </p:nvSpPr>
        <p:spPr bwMode="auto">
          <a:xfrm>
            <a:off x="2590428" y="189434"/>
            <a:ext cx="7969274" cy="523220"/>
          </a:xfrm>
          <a:prstGeom prst="rect">
            <a:avLst/>
          </a:prstGeom>
          <a:solidFill>
            <a:schemeClr val="bg1"/>
          </a:solidFill>
          <a:ln>
            <a:noFill/>
          </a:ln>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90750" y="906805"/>
            <a:ext cx="7704856" cy="4344113"/>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308" y="4293890"/>
            <a:ext cx="12205335" cy="2448560"/>
            <a:chOff x="-3319569" y="5158826"/>
            <a:chExt cx="13936568" cy="2828132"/>
          </a:xfrm>
        </p:grpSpPr>
        <p:sp>
          <p:nvSpPr>
            <p:cNvPr id="5" name="矩形 4"/>
            <p:cNvSpPr/>
            <p:nvPr/>
          </p:nvSpPr>
          <p:spPr>
            <a:xfrm>
              <a:off x="-335889" y="5158826"/>
              <a:ext cx="3864424" cy="9765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线形标注 2 6"/>
            <p:cNvSpPr/>
            <p:nvPr/>
          </p:nvSpPr>
          <p:spPr>
            <a:xfrm>
              <a:off x="-3319569" y="6363129"/>
              <a:ext cx="13936568" cy="1623829"/>
            </a:xfrm>
            <a:prstGeom prst="borderCallout2">
              <a:avLst>
                <a:gd name="adj1" fmla="val 173"/>
                <a:gd name="adj2" fmla="val -16"/>
                <a:gd name="adj3" fmla="val -38080"/>
                <a:gd name="adj4" fmla="val 164"/>
                <a:gd name="adj5" fmla="val -42031"/>
                <a:gd name="adj6" fmla="val 21404"/>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fontAlgn="auto">
                <a:lnSpc>
                  <a:spcPct val="100000"/>
                </a:lnSpc>
              </a:pPr>
              <a:r>
                <a:rPr lang="zh-CN" altLang="en-US" sz="2600" b="1" kern="0" dirty="0">
                  <a:solidFill>
                    <a:srgbClr val="005A9E"/>
                  </a:solidFill>
                  <a:latin typeface="+mn-ea"/>
                  <a:cs typeface="+mn-ea"/>
                </a:rPr>
                <a:t>●指与医院</a:t>
              </a:r>
              <a:r>
                <a:rPr lang="zh-CN" altLang="en-US" sz="2600" b="1" kern="0" dirty="0">
                  <a:solidFill>
                    <a:srgbClr val="FF0000"/>
                  </a:solidFill>
                  <a:latin typeface="+mn-ea"/>
                  <a:cs typeface="+mn-ea"/>
                </a:rPr>
                <a:t>签订对口支援协议</a:t>
              </a:r>
              <a:r>
                <a:rPr lang="zh-CN" altLang="en-US" sz="2600" b="1" kern="0" dirty="0">
                  <a:solidFill>
                    <a:srgbClr val="005A9E"/>
                  </a:solidFill>
                  <a:latin typeface="+mn-ea"/>
                  <a:cs typeface="+mn-ea"/>
                </a:rPr>
                <a:t>的对口支援医疗机构数</a:t>
              </a:r>
              <a:r>
                <a:rPr lang="zh-CN" altLang="en-US" sz="2600" b="1" kern="0" dirty="0">
                  <a:solidFill>
                    <a:srgbClr val="FF0000"/>
                  </a:solidFill>
                  <a:latin typeface="+mn-ea"/>
                  <a:cs typeface="+mn-ea"/>
                </a:rPr>
                <a:t>（不包括医疗联合体内部的医疗机构）。</a:t>
              </a:r>
              <a:endParaRPr lang="en-US" altLang="zh-CN" sz="2600" b="1" kern="0" dirty="0">
                <a:solidFill>
                  <a:srgbClr val="FF0000"/>
                </a:solidFill>
                <a:latin typeface="+mn-ea"/>
                <a:cs typeface="+mn-ea"/>
              </a:endParaRPr>
            </a:p>
            <a:p>
              <a:pPr indent="0" fontAlgn="auto">
                <a:lnSpc>
                  <a:spcPct val="100000"/>
                </a:lnSpc>
              </a:pPr>
              <a:r>
                <a:rPr lang="zh-CN" altLang="en-US" sz="2600" b="1" kern="0" dirty="0">
                  <a:solidFill>
                    <a:srgbClr val="005A9E"/>
                  </a:solidFill>
                  <a:latin typeface="+mn-ea"/>
                  <a:cs typeface="+mn-ea"/>
                </a:rPr>
                <a:t>●</a:t>
              </a:r>
              <a:r>
                <a:rPr lang="zh-CN" altLang="en-US" sz="2600" b="1" kern="0" dirty="0">
                  <a:solidFill>
                    <a:srgbClr val="FF0000"/>
                  </a:solidFill>
                  <a:latin typeface="+mn-ea"/>
                  <a:cs typeface="+mn-ea"/>
                </a:rPr>
                <a:t>基层医疗卫生机构：包含社区卫生服务中心（站）、乡镇卫生院、村卫生室等。</a:t>
              </a:r>
              <a:endParaRPr lang="zh-CN" altLang="en-US" sz="2600" b="1" kern="0" dirty="0">
                <a:solidFill>
                  <a:srgbClr val="005A9E"/>
                </a:solidFill>
                <a:latin typeface="+mn-ea"/>
                <a:cs typeface="+mn-ea"/>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8"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018642" y="924285"/>
            <a:ext cx="10153128" cy="576064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730610" y="956675"/>
            <a:ext cx="10729192" cy="5760642"/>
            <a:chOff x="-2596988" y="1304283"/>
            <a:chExt cx="12251046" cy="6653646"/>
          </a:xfrm>
        </p:grpSpPr>
        <p:sp>
          <p:nvSpPr>
            <p:cNvPr id="5" name="矩形 4"/>
            <p:cNvSpPr/>
            <p:nvPr/>
          </p:nvSpPr>
          <p:spPr>
            <a:xfrm>
              <a:off x="-1733659" y="1304283"/>
              <a:ext cx="5508858" cy="7686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线形标注 2 6"/>
            <p:cNvSpPr/>
            <p:nvPr/>
          </p:nvSpPr>
          <p:spPr>
            <a:xfrm>
              <a:off x="-2596988" y="5408342"/>
              <a:ext cx="12251046" cy="2549587"/>
            </a:xfrm>
            <a:prstGeom prst="borderCallout2">
              <a:avLst>
                <a:gd name="adj1" fmla="val 173"/>
                <a:gd name="adj2" fmla="val -16"/>
                <a:gd name="adj3" fmla="val -102038"/>
                <a:gd name="adj4" fmla="val -75"/>
                <a:gd name="adj5" fmla="val -146056"/>
                <a:gd name="adj6" fmla="val 7063"/>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3200" b="1" kern="0" dirty="0">
                  <a:solidFill>
                    <a:srgbClr val="005A9E"/>
                  </a:solidFill>
                  <a:latin typeface="宋体" panose="02010600030101010101" pitchFamily="2" charset="-122"/>
                  <a:ea typeface="宋体" panose="02010600030101010101" pitchFamily="2" charset="-122"/>
                  <a:cs typeface="+mn-ea"/>
                </a:rPr>
                <a:t>▲</a:t>
              </a:r>
              <a:r>
                <a:rPr lang="zh-CN" altLang="en-US" sz="3200" b="1" kern="0" dirty="0">
                  <a:solidFill>
                    <a:srgbClr val="005A9E"/>
                  </a:solidFill>
                  <a:latin typeface="+mn-ea"/>
                  <a:cs typeface="+mn-ea"/>
                </a:rPr>
                <a:t>指医院实际设置的临床科室总数。</a:t>
              </a:r>
              <a:endParaRPr lang="en-US" altLang="zh-CN" sz="3200" b="1" kern="0" dirty="0">
                <a:solidFill>
                  <a:srgbClr val="005A9E"/>
                </a:solidFill>
                <a:latin typeface="+mn-ea"/>
                <a:cs typeface="+mn-ea"/>
              </a:endParaRPr>
            </a:p>
            <a:p>
              <a:pPr>
                <a:lnSpc>
                  <a:spcPct val="150000"/>
                </a:lnSpc>
              </a:pPr>
              <a:r>
                <a:rPr lang="zh-CN" altLang="en-US" sz="3200" b="1" kern="0" dirty="0">
                  <a:solidFill>
                    <a:srgbClr val="005A9E"/>
                  </a:solidFill>
                  <a:latin typeface="宋体" panose="02010600030101010101" pitchFamily="2" charset="-122"/>
                  <a:ea typeface="宋体" panose="02010600030101010101" pitchFamily="2" charset="-122"/>
                  <a:cs typeface="+mn-ea"/>
                </a:rPr>
                <a:t>▲</a:t>
              </a:r>
              <a:r>
                <a:rPr lang="zh-CN" altLang="en-US" sz="3200" b="1" kern="0" dirty="0">
                  <a:solidFill>
                    <a:srgbClr val="005A9E"/>
                  </a:solidFill>
                  <a:latin typeface="+mn-ea"/>
                  <a:cs typeface="+mn-ea"/>
                </a:rPr>
                <a:t>如</a:t>
              </a:r>
              <a:r>
                <a:rPr lang="zh-CN" altLang="en-US" sz="3200" b="1" kern="0" dirty="0">
                  <a:solidFill>
                    <a:srgbClr val="FF0000"/>
                  </a:solidFill>
                  <a:latin typeface="+mn-ea"/>
                  <a:cs typeface="+mn-ea"/>
                </a:rPr>
                <a:t>实际设置临床科室</a:t>
              </a:r>
              <a:r>
                <a:rPr lang="zh-CN" altLang="en-US" sz="3200" b="1" kern="0" dirty="0">
                  <a:solidFill>
                    <a:srgbClr val="005A9E"/>
                  </a:solidFill>
                  <a:latin typeface="+mn-ea"/>
                  <a:cs typeface="+mn-ea"/>
                </a:rPr>
                <a:t>与</a:t>
              </a:r>
              <a:r>
                <a:rPr lang="zh-CN" altLang="en-US" sz="3200" b="1" kern="0" dirty="0">
                  <a:solidFill>
                    <a:srgbClr val="FF0000"/>
                  </a:solidFill>
                  <a:latin typeface="+mn-ea"/>
                  <a:cs typeface="+mn-ea"/>
                </a:rPr>
                <a:t>医疗机构执业许可证上诊疗科目</a:t>
              </a:r>
              <a:r>
                <a:rPr lang="zh-CN" altLang="en-US" sz="3200" b="1" kern="0" dirty="0">
                  <a:solidFill>
                    <a:srgbClr val="005A9E"/>
                  </a:solidFill>
                  <a:latin typeface="+mn-ea"/>
                  <a:cs typeface="+mn-ea"/>
                </a:rPr>
                <a:t>有所不同，按</a:t>
              </a:r>
              <a:r>
                <a:rPr lang="zh-CN" altLang="en-US" sz="3200" b="1" kern="0" dirty="0">
                  <a:solidFill>
                    <a:srgbClr val="FF0000"/>
                  </a:solidFill>
                  <a:latin typeface="+mn-ea"/>
                  <a:cs typeface="+mn-ea"/>
                </a:rPr>
                <a:t>实际设置情况</a:t>
              </a:r>
              <a:r>
                <a:rPr lang="zh-CN" altLang="en-US" sz="3200" b="1" kern="0" dirty="0">
                  <a:solidFill>
                    <a:srgbClr val="005A9E"/>
                  </a:solidFill>
                  <a:latin typeface="+mn-ea"/>
                  <a:cs typeface="+mn-ea"/>
                </a:rPr>
                <a:t>填写。</a:t>
              </a:r>
              <a:endParaRPr lang="zh-CN" altLang="en-US" sz="3200" b="1" kern="0" dirty="0">
                <a:solidFill>
                  <a:srgbClr val="005A9E"/>
                </a:solidFill>
                <a:latin typeface="+mn-ea"/>
                <a:cs typeface="+mn-ea"/>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7"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018642" y="924285"/>
            <a:ext cx="10153128" cy="576064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622598" y="1622166"/>
            <a:ext cx="11089232" cy="5169482"/>
            <a:chOff x="-2596988" y="1304284"/>
            <a:chExt cx="12662154" cy="5970851"/>
          </a:xfrm>
        </p:grpSpPr>
        <p:sp>
          <p:nvSpPr>
            <p:cNvPr id="5" name="矩形 4"/>
            <p:cNvSpPr/>
            <p:nvPr/>
          </p:nvSpPr>
          <p:spPr>
            <a:xfrm>
              <a:off x="-1733659" y="1304284"/>
              <a:ext cx="5508858" cy="3412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线形标注 2 6"/>
            <p:cNvSpPr/>
            <p:nvPr/>
          </p:nvSpPr>
          <p:spPr>
            <a:xfrm>
              <a:off x="-2596988" y="3440714"/>
              <a:ext cx="12662154" cy="3834421"/>
            </a:xfrm>
            <a:prstGeom prst="borderCallout2">
              <a:avLst>
                <a:gd name="adj1" fmla="val 173"/>
                <a:gd name="adj2" fmla="val -16"/>
                <a:gd name="adj3" fmla="val -51677"/>
                <a:gd name="adj4" fmla="val 35"/>
                <a:gd name="adj5" fmla="val -51578"/>
                <a:gd name="adj6" fmla="val 6952"/>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kern="0" dirty="0">
                  <a:solidFill>
                    <a:srgbClr val="005A9E"/>
                  </a:solidFill>
                  <a:latin typeface="宋体" panose="02010600030101010101" pitchFamily="2" charset="-122"/>
                  <a:ea typeface="宋体" panose="02010600030101010101" pitchFamily="2" charset="-122"/>
                  <a:cs typeface="+mn-ea"/>
                </a:rPr>
                <a:t>▲</a:t>
              </a:r>
              <a:r>
                <a:rPr lang="zh-CN" altLang="en-US" sz="2400" b="1" kern="0" dirty="0">
                  <a:solidFill>
                    <a:srgbClr val="FF0000"/>
                  </a:solidFill>
                  <a:latin typeface="+mn-ea"/>
                  <a:cs typeface="+mn-ea"/>
                </a:rPr>
                <a:t>中医综合治疗室、中医综合治疗区</a:t>
              </a:r>
              <a:r>
                <a:rPr lang="zh-CN" altLang="en-US" sz="2400" b="1" kern="0" dirty="0">
                  <a:solidFill>
                    <a:srgbClr val="005A9E"/>
                  </a:solidFill>
                  <a:latin typeface="+mn-ea"/>
                  <a:cs typeface="+mn-ea"/>
                </a:rPr>
                <a:t>：中医综合治疗区（室）是门诊或病房为集中开展各类中医医疗技术，治疗临床各类疾病而划定的相对固定的区域。</a:t>
              </a:r>
              <a:endParaRPr lang="en-US" altLang="zh-CN" sz="2400" b="1" kern="0" dirty="0">
                <a:solidFill>
                  <a:srgbClr val="005A9E"/>
                </a:solidFill>
                <a:latin typeface="+mn-ea"/>
                <a:cs typeface="+mn-ea"/>
              </a:endParaRPr>
            </a:p>
            <a:p>
              <a:r>
                <a:rPr lang="zh-CN" altLang="en-US" sz="2400" b="1" kern="0" dirty="0">
                  <a:solidFill>
                    <a:srgbClr val="005A9E"/>
                  </a:solidFill>
                  <a:latin typeface="+mn-ea"/>
                  <a:cs typeface="+mn-ea"/>
                </a:rPr>
                <a:t>▲</a:t>
              </a:r>
              <a:r>
                <a:rPr lang="zh-CN" altLang="en-US" sz="2400" b="1" kern="0" dirty="0">
                  <a:solidFill>
                    <a:srgbClr val="FF0000"/>
                  </a:solidFill>
                  <a:latin typeface="+mn-ea"/>
                  <a:cs typeface="+mn-ea"/>
                </a:rPr>
                <a:t>中医综合治疗</a:t>
              </a:r>
              <a:r>
                <a:rPr lang="zh-CN" altLang="en-US" sz="2400" b="1" kern="0" dirty="0">
                  <a:solidFill>
                    <a:srgbClr val="FF0000"/>
                  </a:solidFill>
                  <a:highlight>
                    <a:srgbClr val="FFFF00"/>
                  </a:highlight>
                  <a:latin typeface="+mn-ea"/>
                  <a:cs typeface="+mn-ea"/>
                </a:rPr>
                <a:t>区</a:t>
              </a:r>
              <a:r>
                <a:rPr lang="zh-CN" altLang="en-US" sz="2400" b="1" kern="0" dirty="0">
                  <a:solidFill>
                    <a:srgbClr val="005A9E"/>
                  </a:solidFill>
                  <a:latin typeface="+mn-ea"/>
                  <a:cs typeface="+mn-ea"/>
                </a:rPr>
                <a:t>特指在</a:t>
              </a:r>
              <a:r>
                <a:rPr lang="zh-CN" altLang="en-US" sz="2400" b="1" kern="0" dirty="0">
                  <a:solidFill>
                    <a:srgbClr val="FF0000"/>
                  </a:solidFill>
                  <a:latin typeface="+mn-ea"/>
                  <a:cs typeface="+mn-ea"/>
                </a:rPr>
                <a:t>门诊</a:t>
              </a:r>
              <a:r>
                <a:rPr lang="zh-CN" altLang="en-US" sz="2400" b="1" kern="0" dirty="0">
                  <a:solidFill>
                    <a:srgbClr val="005A9E"/>
                  </a:solidFill>
                  <a:latin typeface="+mn-ea"/>
                  <a:cs typeface="+mn-ea"/>
                </a:rPr>
                <a:t>设置的中医综合治疗区域，</a:t>
              </a:r>
              <a:r>
                <a:rPr lang="zh-CN" altLang="en-US" sz="2400" b="1" kern="0" dirty="0">
                  <a:solidFill>
                    <a:srgbClr val="FF0000"/>
                  </a:solidFill>
                  <a:latin typeface="+mn-ea"/>
                  <a:cs typeface="+mn-ea"/>
                </a:rPr>
                <a:t>中医综合治疗</a:t>
              </a:r>
              <a:r>
                <a:rPr lang="zh-CN" altLang="en-US" sz="2400" b="1" kern="0" dirty="0">
                  <a:solidFill>
                    <a:srgbClr val="FF0000"/>
                  </a:solidFill>
                  <a:highlight>
                    <a:srgbClr val="FFFF00"/>
                  </a:highlight>
                  <a:latin typeface="+mn-ea"/>
                  <a:cs typeface="+mn-ea"/>
                </a:rPr>
                <a:t>室</a:t>
              </a:r>
              <a:r>
                <a:rPr lang="zh-CN" altLang="en-US" sz="2400" b="1" kern="0" dirty="0">
                  <a:solidFill>
                    <a:srgbClr val="005A9E"/>
                  </a:solidFill>
                  <a:latin typeface="+mn-ea"/>
                  <a:cs typeface="+mn-ea"/>
                </a:rPr>
                <a:t>特指在</a:t>
              </a:r>
              <a:r>
                <a:rPr lang="zh-CN" altLang="en-US" sz="2400" b="1" kern="0" dirty="0">
                  <a:solidFill>
                    <a:srgbClr val="FF0000"/>
                  </a:solidFill>
                  <a:latin typeface="+mn-ea"/>
                  <a:cs typeface="+mn-ea"/>
                </a:rPr>
                <a:t>病房</a:t>
              </a:r>
              <a:r>
                <a:rPr lang="zh-CN" altLang="en-US" sz="2400" b="1" kern="0" dirty="0">
                  <a:solidFill>
                    <a:srgbClr val="005A9E"/>
                  </a:solidFill>
                  <a:latin typeface="+mn-ea"/>
                  <a:cs typeface="+mn-ea"/>
                </a:rPr>
                <a:t>设置的中医综合治疗区域。</a:t>
              </a:r>
              <a:endParaRPr lang="en-US" altLang="zh-CN" sz="2400" b="1" kern="0" dirty="0">
                <a:solidFill>
                  <a:srgbClr val="005A9E"/>
                </a:solidFill>
                <a:latin typeface="+mn-ea"/>
                <a:cs typeface="+mn-ea"/>
              </a:endParaRPr>
            </a:p>
            <a:p>
              <a:r>
                <a:rPr lang="zh-CN" altLang="en-US" sz="2400" b="1" kern="0" dirty="0">
                  <a:solidFill>
                    <a:srgbClr val="005A9E"/>
                  </a:solidFill>
                  <a:latin typeface="+mn-ea"/>
                  <a:cs typeface="+mn-ea"/>
                </a:rPr>
                <a:t>文件依据：</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国家中医药管理局关于中医医院加强中医综合治疗的通知</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（国中医药医政发</a:t>
              </a:r>
              <a:r>
                <a:rPr lang="en-US" altLang="zh-CN" sz="2400" b="1" kern="0" dirty="0">
                  <a:solidFill>
                    <a:srgbClr val="005A9E"/>
                  </a:solidFill>
                  <a:latin typeface="+mn-ea"/>
                  <a:cs typeface="+mn-ea"/>
                </a:rPr>
                <a:t>〔2013〕37</a:t>
              </a:r>
              <a:r>
                <a:rPr lang="zh-CN" altLang="en-US" sz="2400" b="1" kern="0" dirty="0">
                  <a:solidFill>
                    <a:srgbClr val="005A9E"/>
                  </a:solidFill>
                  <a:latin typeface="+mn-ea"/>
                  <a:cs typeface="+mn-ea"/>
                </a:rPr>
                <a:t>号）“二级以上中医医院应按照</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中医医院中医综合治疗区（室）基本要求</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在门诊和病房分别设置中医综合治疗区和中医综合治疗室” 。</a:t>
              </a:r>
              <a:endParaRPr lang="en-US" altLang="zh-CN" sz="2400" b="1" kern="0" dirty="0">
                <a:solidFill>
                  <a:srgbClr val="005A9E"/>
                </a:solidFill>
                <a:latin typeface="+mn-ea"/>
                <a:cs typeface="+mn-ea"/>
              </a:endParaRPr>
            </a:p>
            <a:p>
              <a:r>
                <a:rPr lang="zh-CN" altLang="en-US" sz="2400" b="1" kern="0" dirty="0">
                  <a:solidFill>
                    <a:srgbClr val="005A9E"/>
                  </a:solidFill>
                  <a:latin typeface="+mn-ea"/>
                  <a:cs typeface="+mn-ea"/>
                </a:rPr>
                <a:t>▲本次年报</a:t>
              </a:r>
              <a:r>
                <a:rPr lang="zh-CN" altLang="en-US" sz="2400" b="1" kern="0" dirty="0">
                  <a:solidFill>
                    <a:srgbClr val="FF0000"/>
                  </a:solidFill>
                  <a:latin typeface="+mn-ea"/>
                  <a:cs typeface="+mn-ea"/>
                </a:rPr>
                <a:t>取消“设立中医综合治疗室的科室数”指标</a:t>
              </a:r>
              <a:r>
                <a:rPr lang="zh-CN" altLang="en-US" sz="2400" b="1" kern="0" dirty="0">
                  <a:solidFill>
                    <a:srgbClr val="005A9E"/>
                  </a:solidFill>
                  <a:latin typeface="+mn-ea"/>
                  <a:cs typeface="+mn-ea"/>
                </a:rPr>
                <a:t>，保留“设置中医综合治疗室的病区数”</a:t>
              </a:r>
              <a:endParaRPr lang="en-US" altLang="zh-CN" sz="2400" b="1" kern="0" dirty="0">
                <a:solidFill>
                  <a:srgbClr val="005A9E"/>
                </a:solidFill>
                <a:latin typeface="+mn-ea"/>
                <a:cs typeface="+mn-ea"/>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622598" y="2349674"/>
            <a:ext cx="756084" cy="7920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75890" y="2242945"/>
            <a:ext cx="4824535" cy="2954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1375890" y="2853730"/>
            <a:ext cx="5583412" cy="30280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V="1">
            <a:off x="622598" y="2970452"/>
            <a:ext cx="753292" cy="17873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11"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018642" y="924285"/>
            <a:ext cx="10153128" cy="576064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622598" y="2476268"/>
            <a:ext cx="10945216" cy="4352637"/>
            <a:chOff x="-2596988" y="2247761"/>
            <a:chExt cx="12251046" cy="5027374"/>
          </a:xfrm>
        </p:grpSpPr>
        <p:sp>
          <p:nvSpPr>
            <p:cNvPr id="5" name="矩形 4"/>
            <p:cNvSpPr/>
            <p:nvPr/>
          </p:nvSpPr>
          <p:spPr>
            <a:xfrm>
              <a:off x="-1692548" y="2247761"/>
              <a:ext cx="5508858" cy="12676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线形标注 2 6"/>
            <p:cNvSpPr/>
            <p:nvPr/>
          </p:nvSpPr>
          <p:spPr>
            <a:xfrm>
              <a:off x="-2596988" y="4014473"/>
              <a:ext cx="12251046" cy="3260662"/>
            </a:xfrm>
            <a:prstGeom prst="borderCallout2">
              <a:avLst>
                <a:gd name="adj1" fmla="val 173"/>
                <a:gd name="adj2" fmla="val -16"/>
                <a:gd name="adj3" fmla="val -28905"/>
                <a:gd name="adj4" fmla="val 35"/>
                <a:gd name="adj5" fmla="val -28860"/>
                <a:gd name="adj6" fmla="val 741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kern="0" dirty="0">
                  <a:solidFill>
                    <a:srgbClr val="005A9E"/>
                  </a:solidFill>
                  <a:latin typeface="宋体" panose="02010600030101010101" pitchFamily="2" charset="-122"/>
                  <a:ea typeface="宋体" panose="02010600030101010101" pitchFamily="2" charset="-122"/>
                  <a:cs typeface="+mn-ea"/>
                </a:rPr>
                <a:t>▲</a:t>
              </a:r>
              <a:r>
                <a:rPr lang="zh-CN" altLang="en-US" sz="2400" b="1" kern="0" dirty="0">
                  <a:solidFill>
                    <a:srgbClr val="FF0000"/>
                  </a:solidFill>
                  <a:latin typeface="+mn-ea"/>
                  <a:cs typeface="+mn-ea"/>
                </a:rPr>
                <a:t>医院设置的病区数</a:t>
              </a:r>
              <a:r>
                <a:rPr lang="zh-CN" altLang="en-US" sz="2400" b="1" kern="0" dirty="0">
                  <a:solidFill>
                    <a:srgbClr val="005A9E"/>
                  </a:solidFill>
                  <a:latin typeface="+mn-ea"/>
                  <a:cs typeface="+mn-ea"/>
                </a:rPr>
                <a:t>：指医院设置具有独立的护理单元的病区数。</a:t>
              </a:r>
              <a:endParaRPr lang="zh-CN" altLang="en-US" sz="2400" b="1" kern="0" dirty="0">
                <a:solidFill>
                  <a:srgbClr val="005A9E"/>
                </a:solidFill>
                <a:latin typeface="+mn-ea"/>
                <a:cs typeface="+mn-ea"/>
              </a:endParaRPr>
            </a:p>
            <a:p>
              <a:r>
                <a:rPr lang="zh-CN" altLang="en-US" sz="2400" b="1" kern="0" dirty="0">
                  <a:solidFill>
                    <a:srgbClr val="005A9E"/>
                  </a:solidFill>
                  <a:latin typeface="宋体" panose="02010600030101010101" pitchFamily="2" charset="-122"/>
                  <a:ea typeface="宋体" panose="02010600030101010101" pitchFamily="2" charset="-122"/>
                  <a:cs typeface="+mn-ea"/>
                </a:rPr>
                <a:t>▲</a:t>
              </a:r>
              <a:r>
                <a:rPr lang="zh-CN" altLang="en-US" sz="2400" b="1" kern="0" dirty="0">
                  <a:solidFill>
                    <a:srgbClr val="FF0000"/>
                  </a:solidFill>
                  <a:latin typeface="+mn-ea"/>
                  <a:cs typeface="+mn-ea"/>
                </a:rPr>
                <a:t>开展优质护理服务的病区数</a:t>
              </a:r>
              <a:r>
                <a:rPr lang="zh-CN" altLang="en-US" sz="2400" b="1" kern="0" dirty="0">
                  <a:solidFill>
                    <a:srgbClr val="005A9E"/>
                  </a:solidFill>
                  <a:latin typeface="+mn-ea"/>
                  <a:cs typeface="+mn-ea"/>
                </a:rPr>
                <a:t>：根据</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关于印发</a:t>
              </a:r>
              <a:r>
                <a:rPr lang="en-US" altLang="zh-CN" sz="2400" b="1" kern="0" dirty="0">
                  <a:solidFill>
                    <a:srgbClr val="005A9E"/>
                  </a:solidFill>
                  <a:latin typeface="+mn-ea"/>
                  <a:cs typeface="+mn-ea"/>
                </a:rPr>
                <a:t>&lt;</a:t>
              </a:r>
              <a:r>
                <a:rPr lang="zh-CN" altLang="en-US" sz="2400" b="1" kern="0" dirty="0">
                  <a:solidFill>
                    <a:srgbClr val="005A9E"/>
                  </a:solidFill>
                  <a:latin typeface="+mn-ea"/>
                  <a:cs typeface="+mn-ea"/>
                </a:rPr>
                <a:t>医院实施优质护理服务工作标准（试 行）</a:t>
              </a:r>
              <a:r>
                <a:rPr lang="en-US" altLang="zh-CN" sz="2400" b="1" kern="0" dirty="0">
                  <a:solidFill>
                    <a:srgbClr val="005A9E"/>
                  </a:solidFill>
                  <a:latin typeface="+mn-ea"/>
                  <a:cs typeface="+mn-ea"/>
                </a:rPr>
                <a:t>&gt;</a:t>
              </a:r>
              <a:r>
                <a:rPr lang="zh-CN" altLang="en-US" sz="2400" b="1" kern="0" dirty="0">
                  <a:solidFill>
                    <a:srgbClr val="005A9E"/>
                  </a:solidFill>
                  <a:latin typeface="+mn-ea"/>
                  <a:cs typeface="+mn-ea"/>
                </a:rPr>
                <a:t>的通知</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（卫医政发</a:t>
              </a:r>
              <a:r>
                <a:rPr lang="en-US" altLang="zh-CN" sz="2400" b="1" kern="0" dirty="0">
                  <a:solidFill>
                    <a:srgbClr val="005A9E"/>
                  </a:solidFill>
                  <a:latin typeface="+mn-ea"/>
                  <a:cs typeface="+mn-ea"/>
                </a:rPr>
                <a:t>〔2010〕108 </a:t>
              </a:r>
              <a:r>
                <a:rPr lang="zh-CN" altLang="en-US" sz="2400" b="1" kern="0" dirty="0">
                  <a:solidFill>
                    <a:srgbClr val="005A9E"/>
                  </a:solidFill>
                  <a:latin typeface="+mn-ea"/>
                  <a:cs typeface="+mn-ea"/>
                </a:rPr>
                <a:t>号）、</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关于印发</a:t>
              </a:r>
              <a:r>
                <a:rPr lang="en-US" altLang="zh-CN" sz="2400" b="1" kern="0" dirty="0">
                  <a:solidFill>
                    <a:srgbClr val="005A9E"/>
                  </a:solidFill>
                  <a:latin typeface="+mn-ea"/>
                  <a:cs typeface="+mn-ea"/>
                </a:rPr>
                <a:t>&lt;2011 </a:t>
              </a:r>
              <a:r>
                <a:rPr lang="zh-CN" altLang="en-US" sz="2400" b="1" kern="0" dirty="0">
                  <a:solidFill>
                    <a:srgbClr val="005A9E"/>
                  </a:solidFill>
                  <a:latin typeface="+mn-ea"/>
                  <a:cs typeface="+mn-ea"/>
                </a:rPr>
                <a:t>年推广优质护理服务工作方案</a:t>
              </a:r>
              <a:r>
                <a:rPr lang="en-US" altLang="zh-CN" sz="2400" b="1" kern="0" dirty="0">
                  <a:solidFill>
                    <a:srgbClr val="005A9E"/>
                  </a:solidFill>
                  <a:latin typeface="+mn-ea"/>
                  <a:cs typeface="+mn-ea"/>
                </a:rPr>
                <a:t>&gt;</a:t>
              </a:r>
              <a:r>
                <a:rPr lang="zh-CN" altLang="en-US" sz="2400" b="1" kern="0" dirty="0">
                  <a:solidFill>
                    <a:srgbClr val="005A9E"/>
                  </a:solidFill>
                  <a:latin typeface="+mn-ea"/>
                  <a:cs typeface="+mn-ea"/>
                </a:rPr>
                <a:t>的通知</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（卫医政发</a:t>
              </a:r>
              <a:r>
                <a:rPr lang="en-US" altLang="zh-CN" sz="2400" b="1" kern="0" dirty="0">
                  <a:solidFill>
                    <a:srgbClr val="005A9E"/>
                  </a:solidFill>
                  <a:latin typeface="+mn-ea"/>
                  <a:cs typeface="+mn-ea"/>
                </a:rPr>
                <a:t>〔2011〕23 </a:t>
              </a:r>
              <a:r>
                <a:rPr lang="zh-CN" altLang="en-US" sz="2400" b="1" kern="0" dirty="0">
                  <a:solidFill>
                    <a:srgbClr val="005A9E"/>
                  </a:solidFill>
                  <a:latin typeface="+mn-ea"/>
                  <a:cs typeface="+mn-ea"/>
                </a:rPr>
                <a:t>号）、</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关于进一步深化优质护理、改善护理服务的通知</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（国卫办医发</a:t>
              </a:r>
              <a:r>
                <a:rPr lang="en-US" altLang="zh-CN" sz="2400" b="1" kern="0" dirty="0">
                  <a:solidFill>
                    <a:srgbClr val="005A9E"/>
                  </a:solidFill>
                  <a:latin typeface="+mn-ea"/>
                  <a:cs typeface="+mn-ea"/>
                </a:rPr>
                <a:t>〔2015〕15 </a:t>
              </a:r>
              <a:r>
                <a:rPr lang="zh-CN" altLang="en-US" sz="2400" b="1" kern="0" dirty="0">
                  <a:solidFill>
                    <a:srgbClr val="005A9E"/>
                  </a:solidFill>
                  <a:latin typeface="+mn-ea"/>
                  <a:cs typeface="+mn-ea"/>
                </a:rPr>
                <a:t>号）及</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关于印发进一步改善医疗服务行动计划（</a:t>
              </a:r>
              <a:r>
                <a:rPr lang="en-US" altLang="zh-CN" sz="2400" b="1" kern="0" dirty="0">
                  <a:solidFill>
                    <a:srgbClr val="005A9E"/>
                  </a:solidFill>
                  <a:latin typeface="+mn-ea"/>
                  <a:cs typeface="+mn-ea"/>
                </a:rPr>
                <a:t>2018—2020 </a:t>
              </a:r>
              <a:r>
                <a:rPr lang="zh-CN" altLang="en-US" sz="2400" b="1" kern="0" dirty="0">
                  <a:solidFill>
                    <a:srgbClr val="005A9E"/>
                  </a:solidFill>
                  <a:latin typeface="+mn-ea"/>
                  <a:cs typeface="+mn-ea"/>
                </a:rPr>
                <a:t>年）的通知</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（国卫医发</a:t>
              </a:r>
              <a:r>
                <a:rPr lang="en-US" altLang="zh-CN" sz="2400" b="1" kern="0" dirty="0">
                  <a:solidFill>
                    <a:srgbClr val="005A9E"/>
                  </a:solidFill>
                  <a:latin typeface="+mn-ea"/>
                  <a:cs typeface="+mn-ea"/>
                </a:rPr>
                <a:t>〔2017〕73 </a:t>
              </a:r>
              <a:r>
                <a:rPr lang="zh-CN" altLang="en-US" sz="2400" b="1" kern="0" dirty="0">
                  <a:solidFill>
                    <a:srgbClr val="005A9E"/>
                  </a:solidFill>
                  <a:latin typeface="+mn-ea"/>
                  <a:cs typeface="+mn-ea"/>
                </a:rPr>
                <a:t>号）等一系列文件的要求开展优质护理的病区数。</a:t>
              </a:r>
              <a:endParaRPr lang="zh-CN" altLang="en-US" sz="2400" b="1" kern="0" dirty="0">
                <a:solidFill>
                  <a:srgbClr val="005A9E"/>
                </a:solidFill>
                <a:latin typeface="+mn-ea"/>
                <a:cs typeface="+mn-ea"/>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7"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018642" y="924285"/>
            <a:ext cx="10153128" cy="576064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622598" y="3516573"/>
            <a:ext cx="10945216" cy="3310109"/>
            <a:chOff x="-2596988" y="3449332"/>
            <a:chExt cx="12251046" cy="3823235"/>
          </a:xfrm>
        </p:grpSpPr>
        <p:sp>
          <p:nvSpPr>
            <p:cNvPr id="5" name="矩形 4"/>
            <p:cNvSpPr/>
            <p:nvPr/>
          </p:nvSpPr>
          <p:spPr>
            <a:xfrm>
              <a:off x="-1692548" y="3449332"/>
              <a:ext cx="5508858" cy="3326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6" name="线形标注 2 6"/>
            <p:cNvSpPr/>
            <p:nvPr/>
          </p:nvSpPr>
          <p:spPr>
            <a:xfrm>
              <a:off x="-2596988" y="4720287"/>
              <a:ext cx="12251046" cy="2552280"/>
            </a:xfrm>
            <a:prstGeom prst="borderCallout2">
              <a:avLst>
                <a:gd name="adj1" fmla="val 173"/>
                <a:gd name="adj2" fmla="val -16"/>
                <a:gd name="adj3" fmla="val -14395"/>
                <a:gd name="adj4" fmla="val 35"/>
                <a:gd name="adj5" fmla="val -42769"/>
                <a:gd name="adj6" fmla="val 7284"/>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b="1" kern="0" dirty="0">
                  <a:solidFill>
                    <a:srgbClr val="005A9E"/>
                  </a:solidFill>
                  <a:latin typeface="宋体" panose="02010600030101010101" pitchFamily="2" charset="-122"/>
                  <a:ea typeface="宋体" panose="02010600030101010101" pitchFamily="2" charset="-122"/>
                  <a:cs typeface="+mn-ea"/>
                </a:rPr>
                <a:t>▲</a:t>
              </a:r>
              <a:r>
                <a:rPr lang="zh-CN" altLang="en-US" sz="2800" b="1" kern="0" dirty="0">
                  <a:solidFill>
                    <a:srgbClr val="005A9E"/>
                  </a:solidFill>
                  <a:latin typeface="+mn-ea"/>
                  <a:cs typeface="+mn-ea"/>
                </a:rPr>
                <a:t>中药制剂室：负责完成</a:t>
              </a:r>
              <a:r>
                <a:rPr lang="zh-CN" altLang="en-US" sz="2800" b="1" kern="0" dirty="0">
                  <a:solidFill>
                    <a:srgbClr val="FF0000"/>
                  </a:solidFill>
                  <a:latin typeface="+mn-ea"/>
                  <a:cs typeface="+mn-ea"/>
                </a:rPr>
                <a:t>院内中药制剂、合剂</a:t>
              </a:r>
              <a:r>
                <a:rPr lang="zh-CN" altLang="en-US" sz="2800" b="1" kern="0" dirty="0">
                  <a:solidFill>
                    <a:srgbClr val="005A9E"/>
                  </a:solidFill>
                  <a:latin typeface="+mn-ea"/>
                  <a:cs typeface="+mn-ea"/>
                </a:rPr>
                <a:t>的制配。</a:t>
              </a:r>
              <a:endParaRPr lang="en-US" altLang="zh-CN" sz="2800" b="1" kern="0" dirty="0">
                <a:solidFill>
                  <a:srgbClr val="005A9E"/>
                </a:solidFill>
                <a:latin typeface="+mn-ea"/>
                <a:cs typeface="+mn-ea"/>
              </a:endParaRPr>
            </a:p>
            <a:p>
              <a:pPr>
                <a:lnSpc>
                  <a:spcPct val="150000"/>
                </a:lnSpc>
              </a:pPr>
              <a:r>
                <a:rPr lang="zh-CN" altLang="en-US" sz="2800" b="1" kern="0" dirty="0">
                  <a:solidFill>
                    <a:srgbClr val="005A9E"/>
                  </a:solidFill>
                  <a:latin typeface="宋体" panose="02010600030101010101" pitchFamily="2" charset="-122"/>
                  <a:ea typeface="宋体" panose="02010600030101010101" pitchFamily="2" charset="-122"/>
                  <a:cs typeface="+mn-ea"/>
                </a:rPr>
                <a:t>▲</a:t>
              </a:r>
              <a:r>
                <a:rPr lang="zh-CN" altLang="en-US" sz="2800" b="1" kern="0" dirty="0">
                  <a:solidFill>
                    <a:srgbClr val="005A9E"/>
                  </a:solidFill>
                  <a:latin typeface="+mn-ea"/>
                  <a:cs typeface="+mn-ea"/>
                </a:rPr>
                <a:t>必须按</a:t>
              </a:r>
              <a:r>
                <a:rPr lang="en-US" altLang="zh-CN" sz="2800" b="1" kern="0" dirty="0">
                  <a:solidFill>
                    <a:srgbClr val="005A9E"/>
                  </a:solidFill>
                  <a:latin typeface="+mn-ea"/>
                  <a:cs typeface="+mn-ea"/>
                </a:rPr>
                <a:t>《</a:t>
              </a:r>
              <a:r>
                <a:rPr lang="zh-CN" altLang="en-US" sz="2800" b="1" kern="0" dirty="0">
                  <a:solidFill>
                    <a:srgbClr val="005A9E"/>
                  </a:solidFill>
                  <a:latin typeface="+mn-ea"/>
                  <a:cs typeface="+mn-ea"/>
                </a:rPr>
                <a:t>药品管理法</a:t>
              </a:r>
              <a:r>
                <a:rPr lang="en-US" altLang="zh-CN" sz="2800" b="1" kern="0" dirty="0">
                  <a:solidFill>
                    <a:srgbClr val="005A9E"/>
                  </a:solidFill>
                  <a:latin typeface="+mn-ea"/>
                  <a:cs typeface="+mn-ea"/>
                </a:rPr>
                <a:t>》</a:t>
              </a:r>
              <a:r>
                <a:rPr lang="zh-CN" altLang="en-US" sz="2800" b="1" kern="0" dirty="0">
                  <a:solidFill>
                    <a:srgbClr val="005A9E"/>
                  </a:solidFill>
                  <a:latin typeface="+mn-ea"/>
                  <a:cs typeface="+mn-ea"/>
                </a:rPr>
                <a:t>按</a:t>
              </a:r>
              <a:r>
                <a:rPr lang="zh-CN" altLang="en-US" sz="2800" b="1" kern="0" dirty="0">
                  <a:solidFill>
                    <a:srgbClr val="FF0000"/>
                  </a:solidFill>
                  <a:latin typeface="+mn-ea"/>
                  <a:cs typeface="+mn-ea"/>
                </a:rPr>
                <a:t>取得许可证</a:t>
              </a:r>
              <a:r>
                <a:rPr lang="zh-CN" altLang="en-US" sz="2800" b="1" kern="0" dirty="0">
                  <a:solidFill>
                    <a:srgbClr val="005A9E"/>
                  </a:solidFill>
                  <a:latin typeface="+mn-ea"/>
                  <a:cs typeface="+mn-ea"/>
                </a:rPr>
                <a:t>。必须是取得许可证的制剂室，未经批准而设置的不能选择是</a:t>
              </a:r>
              <a:endParaRPr lang="zh-CN" altLang="en-US" sz="2800" b="1" kern="0" dirty="0">
                <a:solidFill>
                  <a:srgbClr val="005A9E"/>
                </a:solidFill>
                <a:latin typeface="+mn-ea"/>
                <a:cs typeface="+mn-ea"/>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7"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838623" y="451043"/>
            <a:ext cx="10153128" cy="576064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1" y="3362101"/>
            <a:ext cx="12190730" cy="3467100"/>
            <a:chOff x="-3307898" y="3270914"/>
            <a:chExt cx="13919892" cy="4004563"/>
          </a:xfrm>
        </p:grpSpPr>
        <p:sp>
          <p:nvSpPr>
            <p:cNvPr id="5" name="矩形 4"/>
            <p:cNvSpPr/>
            <p:nvPr/>
          </p:nvSpPr>
          <p:spPr>
            <a:xfrm>
              <a:off x="-1909597" y="3270914"/>
              <a:ext cx="6630347" cy="10762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线形标注 2 6"/>
            <p:cNvSpPr/>
            <p:nvPr/>
          </p:nvSpPr>
          <p:spPr>
            <a:xfrm>
              <a:off x="-3307898" y="4549294"/>
              <a:ext cx="13919892" cy="2726183"/>
            </a:xfrm>
            <a:prstGeom prst="borderCallout2">
              <a:avLst>
                <a:gd name="adj1" fmla="val 173"/>
                <a:gd name="adj2" fmla="val -16"/>
                <a:gd name="adj3" fmla="val -25143"/>
                <a:gd name="adj4" fmla="val 35"/>
                <a:gd name="adj5" fmla="val -29992"/>
                <a:gd name="adj6" fmla="val 9994"/>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fontAlgn="auto">
                <a:lnSpc>
                  <a:spcPct val="100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医院自有的医疗机构中药制剂品种数</a:t>
              </a: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中药院内制剂：</a:t>
              </a:r>
              <a:r>
                <a:rPr lang="zh-CN" altLang="en-US" sz="1600" dirty="0">
                  <a:solidFill>
                    <a:srgbClr val="FF0000"/>
                  </a:solidFill>
                  <a:effectLst/>
                </a:rPr>
                <a:t>是指医疗机构根据本单位临床需要经批准而配制、自用的固定中药处方制剂</a:t>
              </a:r>
              <a:r>
                <a:rPr lang="zh-CN" altLang="en-US" sz="2000" b="1" kern="0" dirty="0">
                  <a:solidFill>
                    <a:srgbClr val="005A9E"/>
                  </a:solidFill>
                  <a:latin typeface="+mn-ea"/>
                  <a:cs typeface="+mn-ea"/>
                </a:rPr>
                <a:t>。本院</a:t>
              </a:r>
              <a:r>
                <a:rPr lang="zh-CN" altLang="en-US" sz="2000" b="1" kern="0" dirty="0">
                  <a:solidFill>
                    <a:srgbClr val="FF0000"/>
                  </a:solidFill>
                  <a:latin typeface="+mn-ea"/>
                  <a:cs typeface="+mn-ea"/>
                </a:rPr>
                <a:t>自有的</a:t>
              </a: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不含外单位</a:t>
              </a:r>
              <a:r>
                <a:rPr lang="zh-CN" altLang="en-US" sz="2000" b="1" kern="0" dirty="0">
                  <a:solidFill>
                    <a:srgbClr val="005A9E"/>
                  </a:solidFill>
                  <a:latin typeface="+mn-ea"/>
                  <a:cs typeface="+mn-ea"/>
                </a:rPr>
                <a:t>调剂至本单位使用的中药制剂。且经过</a:t>
              </a:r>
              <a:r>
                <a:rPr lang="zh-CN" altLang="en-US" sz="2000" b="1" kern="0" dirty="0">
                  <a:solidFill>
                    <a:srgbClr val="FF0000"/>
                  </a:solidFill>
                  <a:latin typeface="+mn-ea"/>
                  <a:cs typeface="+mn-ea"/>
                </a:rPr>
                <a:t>认证许可</a:t>
              </a:r>
              <a:r>
                <a:rPr lang="zh-CN" altLang="en-US" sz="2000" b="1" kern="0" dirty="0">
                  <a:solidFill>
                    <a:srgbClr val="005A9E"/>
                  </a:solidFill>
                  <a:latin typeface="+mn-ea"/>
                  <a:cs typeface="+mn-ea"/>
                </a:rPr>
                <a:t>，在</a:t>
              </a:r>
              <a:r>
                <a:rPr lang="zh-CN" altLang="en-US" sz="2000" b="1" kern="0" dirty="0">
                  <a:solidFill>
                    <a:srgbClr val="FF0000"/>
                  </a:solidFill>
                  <a:latin typeface="+mn-ea"/>
                  <a:cs typeface="+mn-ea"/>
                </a:rPr>
                <a:t>注册期有效内</a:t>
              </a:r>
              <a:r>
                <a:rPr lang="zh-CN" altLang="en-US" sz="2000" b="1" kern="0" dirty="0">
                  <a:solidFill>
                    <a:srgbClr val="005A9E"/>
                  </a:solidFill>
                  <a:latin typeface="+mn-ea"/>
                  <a:cs typeface="+mn-ea"/>
                </a:rPr>
                <a:t>。</a:t>
              </a:r>
              <a:endParaRPr lang="zh-CN" altLang="en-US" sz="2000" b="1" kern="0" dirty="0">
                <a:solidFill>
                  <a:srgbClr val="005A9E"/>
                </a:solidFill>
                <a:latin typeface="+mn-ea"/>
                <a:cs typeface="+mn-ea"/>
              </a:endParaRPr>
            </a:p>
            <a:p>
              <a:pPr indent="0" fontAlgn="auto">
                <a:lnSpc>
                  <a:spcPct val="100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调剂至其他机构使用的医疗机构中药制剂品种数、调剂至本机构使用的医疗机构中药制剂品种数</a:t>
              </a:r>
              <a:r>
                <a:rPr lang="zh-CN" altLang="en-US" sz="2000" b="1" kern="0" dirty="0">
                  <a:solidFill>
                    <a:srgbClr val="005A9E"/>
                  </a:solidFill>
                  <a:latin typeface="+mn-ea"/>
                  <a:cs typeface="+mn-ea"/>
                </a:rPr>
                <a:t>：关于中药制剂调剂使用的规定，本单位自有的医疗机构中药制剂，指经</a:t>
              </a:r>
              <a:r>
                <a:rPr lang="zh-CN" altLang="en-US" sz="2000" b="1" kern="0" dirty="0">
                  <a:solidFill>
                    <a:srgbClr val="FF0000"/>
                  </a:solidFill>
                  <a:latin typeface="+mn-ea"/>
                  <a:cs typeface="+mn-ea"/>
                </a:rPr>
                <a:t>省级药品监督管理局批准</a:t>
              </a:r>
              <a:r>
                <a:rPr lang="zh-CN" altLang="en-US" sz="2000" b="1" kern="0" dirty="0">
                  <a:solidFill>
                    <a:srgbClr val="005A9E"/>
                  </a:solidFill>
                  <a:latin typeface="+mn-ea"/>
                  <a:cs typeface="+mn-ea"/>
                </a:rPr>
                <a:t>的，可以调剂至其他医疗机构使用。</a:t>
              </a:r>
              <a:endParaRPr lang="en-US" altLang="zh-CN" sz="2000" b="1" kern="0" dirty="0">
                <a:solidFill>
                  <a:srgbClr val="005A9E"/>
                </a:solidFill>
                <a:latin typeface="+mn-ea"/>
                <a:cs typeface="+mn-ea"/>
              </a:endParaRPr>
            </a:p>
            <a:p>
              <a:pPr indent="0" fontAlgn="auto">
                <a:lnSpc>
                  <a:spcPct val="100000"/>
                </a:lnSpc>
              </a:pPr>
              <a:r>
                <a:rPr lang="zh-CN" altLang="en-US" sz="2000" b="1" kern="0" dirty="0">
                  <a:solidFill>
                    <a:srgbClr val="005A9E"/>
                  </a:solidFill>
                  <a:latin typeface="+mn-ea"/>
                  <a:cs typeface="+mn-ea"/>
                </a:rPr>
                <a:t>●注意</a:t>
              </a:r>
              <a:r>
                <a:rPr lang="zh-CN" altLang="en-US" sz="2000" b="1" kern="0" dirty="0">
                  <a:solidFill>
                    <a:srgbClr val="FF0000"/>
                  </a:solidFill>
                  <a:latin typeface="+mn-ea"/>
                  <a:cs typeface="+mn-ea"/>
                </a:rPr>
                <a:t>审核</a:t>
              </a:r>
              <a:r>
                <a:rPr lang="zh-CN" altLang="en-US" sz="2000" b="1" kern="0" dirty="0">
                  <a:solidFill>
                    <a:srgbClr val="005A9E"/>
                  </a:solidFill>
                  <a:latin typeface="+mn-ea"/>
                  <a:cs typeface="+mn-ea"/>
                </a:rPr>
                <a:t>：①</a:t>
              </a:r>
              <a:r>
                <a:rPr lang="en-US" altLang="zh-CN" sz="2000" b="1" kern="0" dirty="0">
                  <a:solidFill>
                    <a:srgbClr val="005A9E"/>
                  </a:solidFill>
                  <a:latin typeface="+mn-ea"/>
                  <a:cs typeface="+mn-ea"/>
                </a:rPr>
                <a:t>30</a:t>
              </a:r>
              <a:r>
                <a:rPr lang="zh-CN" altLang="en-US" sz="2000" b="1" kern="0" dirty="0">
                  <a:solidFill>
                    <a:srgbClr val="005A9E"/>
                  </a:solidFill>
                  <a:latin typeface="+mn-ea"/>
                  <a:cs typeface="+mn-ea"/>
                </a:rPr>
                <a:t>、</a:t>
              </a:r>
              <a:r>
                <a:rPr lang="en-US" altLang="zh-CN" sz="2000" b="1" kern="0" dirty="0">
                  <a:solidFill>
                    <a:srgbClr val="005A9E"/>
                  </a:solidFill>
                  <a:latin typeface="+mn-ea"/>
                  <a:cs typeface="+mn-ea"/>
                </a:rPr>
                <a:t>31</a:t>
              </a:r>
              <a:r>
                <a:rPr lang="zh-CN" altLang="en-US" sz="2000" b="1" kern="0" dirty="0">
                  <a:solidFill>
                    <a:srgbClr val="005A9E"/>
                  </a:solidFill>
                  <a:latin typeface="+mn-ea"/>
                  <a:cs typeface="+mn-ea"/>
                </a:rPr>
                <a:t>任意一项大于</a:t>
              </a:r>
              <a:r>
                <a:rPr lang="en-US" altLang="zh-CN" sz="2000" b="1" kern="0" dirty="0">
                  <a:solidFill>
                    <a:srgbClr val="005A9E"/>
                  </a:solidFill>
                  <a:latin typeface="+mn-ea"/>
                  <a:cs typeface="+mn-ea"/>
                </a:rPr>
                <a:t>0</a:t>
              </a:r>
              <a:r>
                <a:rPr lang="zh-CN" altLang="en-US" sz="2000" b="1" kern="0" dirty="0">
                  <a:solidFill>
                    <a:srgbClr val="005A9E"/>
                  </a:solidFill>
                  <a:latin typeface="+mn-ea"/>
                  <a:cs typeface="+mn-ea"/>
                </a:rPr>
                <a:t>，门诊药物处方总数中：中成药处方数内：医疗机构中药制剂处方数</a:t>
              </a:r>
              <a:r>
                <a:rPr lang="en-US" altLang="zh-CN" sz="2000" b="1" kern="0" dirty="0">
                  <a:solidFill>
                    <a:srgbClr val="005A9E"/>
                  </a:solidFill>
                  <a:latin typeface="+mn-ea"/>
                  <a:cs typeface="+mn-ea"/>
                </a:rPr>
                <a:t>&gt;0</a:t>
              </a:r>
              <a:r>
                <a:rPr lang="zh-CN" altLang="en-US" sz="2000" b="1" kern="0" dirty="0">
                  <a:solidFill>
                    <a:srgbClr val="005A9E"/>
                  </a:solidFill>
                  <a:latin typeface="+mn-ea"/>
                  <a:cs typeface="+mn-ea"/>
                </a:rPr>
                <a:t>           </a:t>
              </a:r>
              <a:endParaRPr lang="en-US" altLang="zh-CN" sz="2000" b="1" kern="0" dirty="0">
                <a:solidFill>
                  <a:srgbClr val="005A9E"/>
                </a:solidFill>
                <a:latin typeface="+mn-ea"/>
                <a:cs typeface="+mn-ea"/>
              </a:endParaRPr>
            </a:p>
            <a:p>
              <a:pPr indent="0" fontAlgn="auto">
                <a:lnSpc>
                  <a:spcPct val="100000"/>
                </a:lnSpc>
              </a:pPr>
              <a:r>
                <a:rPr lang="zh-CN" altLang="en-US" sz="2000" b="1" kern="0" dirty="0">
                  <a:solidFill>
                    <a:srgbClr val="005A9E"/>
                  </a:solidFill>
                  <a:latin typeface="+mn-ea"/>
                  <a:cs typeface="+mn-ea"/>
                </a:rPr>
                <a:t>            ②</a:t>
              </a:r>
              <a:r>
                <a:rPr lang="en-US" altLang="zh-CN" sz="2000" b="1" kern="0" dirty="0">
                  <a:solidFill>
                    <a:srgbClr val="005A9E"/>
                  </a:solidFill>
                  <a:latin typeface="+mn-ea"/>
                  <a:cs typeface="+mn-ea"/>
                </a:rPr>
                <a:t>30</a:t>
              </a:r>
              <a:r>
                <a:rPr lang="zh-CN" altLang="en-US" sz="2000" b="1" kern="0" dirty="0">
                  <a:solidFill>
                    <a:srgbClr val="005A9E"/>
                  </a:solidFill>
                  <a:latin typeface="+mn-ea"/>
                  <a:cs typeface="+mn-ea"/>
                </a:rPr>
                <a:t>、</a:t>
              </a:r>
              <a:r>
                <a:rPr lang="en-US" altLang="zh-CN" sz="2000" b="1" kern="0" dirty="0">
                  <a:solidFill>
                    <a:srgbClr val="005A9E"/>
                  </a:solidFill>
                  <a:latin typeface="+mn-ea"/>
                  <a:cs typeface="+mn-ea"/>
                </a:rPr>
                <a:t>31</a:t>
              </a:r>
              <a:r>
                <a:rPr lang="zh-CN" altLang="en-US" sz="2000" b="1" kern="0" dirty="0">
                  <a:solidFill>
                    <a:srgbClr val="005A9E"/>
                  </a:solidFill>
                  <a:latin typeface="+mn-ea"/>
                  <a:cs typeface="+mn-ea"/>
                </a:rPr>
                <a:t>任意一项大于</a:t>
              </a:r>
              <a:r>
                <a:rPr lang="en-US" altLang="zh-CN" sz="2000" b="1" kern="0" dirty="0">
                  <a:solidFill>
                    <a:srgbClr val="005A9E"/>
                  </a:solidFill>
                  <a:latin typeface="+mn-ea"/>
                  <a:cs typeface="+mn-ea"/>
                </a:rPr>
                <a:t>0</a:t>
              </a:r>
              <a:r>
                <a:rPr lang="zh-CN" altLang="en-US" sz="2000" b="1" kern="0" dirty="0">
                  <a:solidFill>
                    <a:srgbClr val="005A9E"/>
                  </a:solidFill>
                  <a:latin typeface="+mn-ea"/>
                  <a:cs typeface="+mn-ea"/>
                </a:rPr>
                <a:t>，（门急诊中药制剂收入</a:t>
              </a:r>
              <a:r>
                <a:rPr lang="en-US" altLang="zh-CN" sz="2000" b="1" kern="0" dirty="0">
                  <a:solidFill>
                    <a:srgbClr val="005A9E"/>
                  </a:solidFill>
                  <a:latin typeface="+mn-ea"/>
                  <a:cs typeface="+mn-ea"/>
                </a:rPr>
                <a:t>+</a:t>
              </a:r>
              <a:r>
                <a:rPr lang="zh-CN" altLang="en-US" sz="2000" b="1" kern="0" dirty="0">
                  <a:solidFill>
                    <a:srgbClr val="005A9E"/>
                  </a:solidFill>
                  <a:latin typeface="+mn-ea"/>
                  <a:cs typeface="+mn-ea"/>
                </a:rPr>
                <a:t>住院医疗机构中药制剂收入）</a:t>
              </a:r>
              <a:r>
                <a:rPr lang="en-US" altLang="zh-CN" sz="2000" b="1" kern="0" dirty="0">
                  <a:solidFill>
                    <a:srgbClr val="005A9E"/>
                  </a:solidFill>
                  <a:latin typeface="+mn-ea"/>
                  <a:cs typeface="+mn-ea"/>
                </a:rPr>
                <a:t>&gt;0</a:t>
              </a:r>
              <a:r>
                <a:rPr lang="zh-CN" altLang="en-US" sz="2000" b="1" kern="0" dirty="0">
                  <a:solidFill>
                    <a:srgbClr val="005A9E"/>
                  </a:solidFill>
                  <a:latin typeface="+mn-ea"/>
                  <a:cs typeface="+mn-ea"/>
                </a:rPr>
                <a:t>。</a:t>
              </a:r>
              <a:endParaRPr lang="zh-CN" altLang="en-US" sz="2000" b="1" kern="0" dirty="0">
                <a:solidFill>
                  <a:srgbClr val="005A9E"/>
                </a:solidFill>
                <a:latin typeface="+mn-ea"/>
                <a:cs typeface="+mn-ea"/>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7" name="TextBox 43"/>
          <p:cNvSpPr txBox="1">
            <a:spLocks noChangeArrowheads="1"/>
          </p:cNvSpPr>
          <p:nvPr/>
        </p:nvSpPr>
        <p:spPr bwMode="auto">
          <a:xfrm>
            <a:off x="2446411" y="3068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802775" y="481781"/>
            <a:ext cx="10153128" cy="576064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802774" y="4293889"/>
            <a:ext cx="10584863" cy="2565697"/>
            <a:chOff x="-2391256" y="4347147"/>
            <a:chExt cx="12086245" cy="2963427"/>
          </a:xfrm>
        </p:grpSpPr>
        <p:sp>
          <p:nvSpPr>
            <p:cNvPr id="5" name="矩形 4"/>
            <p:cNvSpPr/>
            <p:nvPr/>
          </p:nvSpPr>
          <p:spPr>
            <a:xfrm>
              <a:off x="-2021436" y="4347147"/>
              <a:ext cx="6630347" cy="4108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6" name="线形标注 2 6"/>
            <p:cNvSpPr/>
            <p:nvPr/>
          </p:nvSpPr>
          <p:spPr>
            <a:xfrm>
              <a:off x="-2391256" y="5630146"/>
              <a:ext cx="12086245" cy="1680428"/>
            </a:xfrm>
            <a:prstGeom prst="borderCallout2">
              <a:avLst>
                <a:gd name="adj1" fmla="val 173"/>
                <a:gd name="adj2" fmla="val -16"/>
                <a:gd name="adj3" fmla="val -25143"/>
                <a:gd name="adj4" fmla="val 35"/>
                <a:gd name="adj5" fmla="val -62641"/>
                <a:gd name="adj6" fmla="val 291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b="1" kern="0" dirty="0">
                  <a:solidFill>
                    <a:srgbClr val="005A9E"/>
                  </a:solidFill>
                  <a:latin typeface="+mn-ea"/>
                  <a:cs typeface="+mn-ea"/>
                </a:rPr>
                <a:t>●按</a:t>
              </a:r>
              <a:r>
                <a:rPr lang="en-US" altLang="zh-CN" sz="2800" b="1" kern="0" dirty="0">
                  <a:solidFill>
                    <a:srgbClr val="005A9E"/>
                  </a:solidFill>
                  <a:latin typeface="+mn-ea"/>
                  <a:cs typeface="+mn-ea"/>
                </a:rPr>
                <a:t>《</a:t>
              </a:r>
              <a:r>
                <a:rPr lang="zh-CN" altLang="en-US" sz="2800" b="1" kern="0" dirty="0">
                  <a:solidFill>
                    <a:srgbClr val="005A9E"/>
                  </a:solidFill>
                  <a:latin typeface="+mn-ea"/>
                  <a:cs typeface="+mn-ea"/>
                </a:rPr>
                <a:t>国家基本药物目录</a:t>
              </a:r>
              <a:r>
                <a:rPr lang="en-US" altLang="zh-CN" sz="2800" b="1" kern="0" dirty="0">
                  <a:solidFill>
                    <a:srgbClr val="005A9E"/>
                  </a:solidFill>
                  <a:latin typeface="+mn-ea"/>
                  <a:cs typeface="+mn-ea"/>
                </a:rPr>
                <a:t>-2018</a:t>
              </a:r>
              <a:r>
                <a:rPr lang="zh-CN" altLang="en-US" sz="2800" b="1" kern="0" dirty="0">
                  <a:solidFill>
                    <a:srgbClr val="005A9E"/>
                  </a:solidFill>
                  <a:latin typeface="+mn-ea"/>
                  <a:cs typeface="+mn-ea"/>
                </a:rPr>
                <a:t>版</a:t>
              </a:r>
              <a:r>
                <a:rPr lang="en-US" altLang="zh-CN" sz="2800" b="1" kern="0" dirty="0">
                  <a:solidFill>
                    <a:srgbClr val="005A9E"/>
                  </a:solidFill>
                  <a:latin typeface="+mn-ea"/>
                  <a:cs typeface="+mn-ea"/>
                </a:rPr>
                <a:t>》</a:t>
              </a:r>
              <a:r>
                <a:rPr lang="zh-CN" altLang="en-US" sz="2800" b="1" kern="0" dirty="0">
                  <a:solidFill>
                    <a:srgbClr val="005A9E"/>
                  </a:solidFill>
                  <a:latin typeface="+mn-ea"/>
                  <a:cs typeface="+mn-ea"/>
                </a:rPr>
                <a:t>确定中成药品种数。</a:t>
              </a:r>
              <a:endParaRPr lang="zh-CN" altLang="en-US" sz="2800" b="1" strike="sngStrike" kern="0" dirty="0">
                <a:solidFill>
                  <a:srgbClr val="005A9E"/>
                </a:solidFill>
                <a:latin typeface="+mn-ea"/>
                <a:cs typeface="+mn-ea"/>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7" name="TextBox 43"/>
          <p:cNvSpPr txBox="1">
            <a:spLocks noChangeArrowheads="1"/>
          </p:cNvSpPr>
          <p:nvPr/>
        </p:nvSpPr>
        <p:spPr bwMode="auto">
          <a:xfrm>
            <a:off x="2350790" y="30739"/>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910631" y="-1034317"/>
            <a:ext cx="10153128" cy="576064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57919" y="3142131"/>
            <a:ext cx="12105640" cy="3599815"/>
            <a:chOff x="-3241763" y="3016846"/>
            <a:chExt cx="13822733" cy="4157852"/>
          </a:xfrm>
        </p:grpSpPr>
        <p:sp>
          <p:nvSpPr>
            <p:cNvPr id="5" name="矩形 4"/>
            <p:cNvSpPr/>
            <p:nvPr/>
          </p:nvSpPr>
          <p:spPr>
            <a:xfrm>
              <a:off x="-1856120" y="3016846"/>
              <a:ext cx="6630347" cy="665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6" name="线形标注 2 6"/>
            <p:cNvSpPr/>
            <p:nvPr/>
          </p:nvSpPr>
          <p:spPr>
            <a:xfrm>
              <a:off x="-3241763" y="4222616"/>
              <a:ext cx="13822733" cy="2952082"/>
            </a:xfrm>
            <a:prstGeom prst="borderCallout2">
              <a:avLst>
                <a:gd name="adj1" fmla="val 173"/>
                <a:gd name="adj2" fmla="val -16"/>
                <a:gd name="adj3" fmla="val -25143"/>
                <a:gd name="adj4" fmla="val 35"/>
                <a:gd name="adj5" fmla="val -30589"/>
                <a:gd name="adj6" fmla="val 9996"/>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kern="0" dirty="0">
                  <a:solidFill>
                    <a:srgbClr val="005A9E"/>
                  </a:solidFill>
                  <a:latin typeface="+mn-ea"/>
                  <a:cs typeface="+mn-ea"/>
                </a:rPr>
                <a:t>●开展的</a:t>
              </a:r>
              <a:r>
                <a:rPr lang="zh-CN" altLang="en-US" sz="2400" b="1" kern="0" dirty="0">
                  <a:solidFill>
                    <a:srgbClr val="FF0000"/>
                  </a:solidFill>
                  <a:latin typeface="+mn-ea"/>
                  <a:cs typeface="+mn-ea"/>
                </a:rPr>
                <a:t>目录内</a:t>
              </a:r>
              <a:r>
                <a:rPr lang="zh-CN" altLang="en-US" sz="2400" b="1" kern="0" dirty="0">
                  <a:solidFill>
                    <a:srgbClr val="005A9E"/>
                  </a:solidFill>
                  <a:latin typeface="+mn-ea"/>
                  <a:cs typeface="+mn-ea"/>
                </a:rPr>
                <a:t>中医医疗技术项目数：依据“</a:t>
              </a:r>
              <a:r>
                <a:rPr lang="zh-CN" altLang="en-US" sz="2400" b="1" kern="0" dirty="0">
                  <a:solidFill>
                    <a:srgbClr val="FF0000"/>
                  </a:solidFill>
                  <a:latin typeface="+mn-ea"/>
                  <a:cs typeface="+mn-ea"/>
                </a:rPr>
                <a:t>附录</a:t>
              </a:r>
              <a:r>
                <a:rPr lang="en-US" altLang="zh-CN" sz="2400" b="1" kern="0" dirty="0">
                  <a:solidFill>
                    <a:srgbClr val="FF0000"/>
                  </a:solidFill>
                  <a:latin typeface="+mn-ea"/>
                  <a:cs typeface="+mn-ea"/>
                </a:rPr>
                <a:t>-</a:t>
              </a:r>
              <a:r>
                <a:rPr lang="zh-CN" altLang="en-US" sz="2400" b="1" kern="0" dirty="0">
                  <a:solidFill>
                    <a:srgbClr val="FF0000"/>
                  </a:solidFill>
                  <a:latin typeface="+mn-ea"/>
                  <a:cs typeface="+mn-ea"/>
                </a:rPr>
                <a:t>中医医疗技术目录</a:t>
              </a:r>
              <a:r>
                <a:rPr lang="zh-CN" altLang="en-US" sz="2400" b="1" kern="0" dirty="0">
                  <a:solidFill>
                    <a:srgbClr val="005A9E"/>
                  </a:solidFill>
                  <a:latin typeface="+mn-ea"/>
                  <a:cs typeface="+mn-ea"/>
                </a:rPr>
                <a:t>”。引用</a:t>
              </a:r>
              <a:r>
                <a:rPr lang="zh-CN" altLang="en-US" sz="2400" b="1" kern="0" dirty="0">
                  <a:solidFill>
                    <a:srgbClr val="FF0000"/>
                  </a:solidFill>
                  <a:latin typeface="+mn-ea"/>
                  <a:cs typeface="+mn-ea"/>
                </a:rPr>
                <a:t>卫统制度</a:t>
              </a:r>
              <a:r>
                <a:rPr lang="zh-CN" altLang="en-US" sz="2400" b="1" kern="0" dirty="0">
                  <a:solidFill>
                    <a:srgbClr val="005A9E"/>
                  </a:solidFill>
                  <a:latin typeface="+mn-ea"/>
                  <a:cs typeface="+mn-ea"/>
                </a:rPr>
                <a:t>后附的中医技术目录。一级分类在卫统制度基础上，增加了“气功技术”一级分类。二级分类在卫统制度基础上，增加若干常见项目。</a:t>
              </a:r>
              <a:endParaRPr lang="en-US" altLang="zh-CN" sz="2400" b="1" kern="0" dirty="0">
                <a:solidFill>
                  <a:srgbClr val="005A9E"/>
                </a:solidFill>
                <a:latin typeface="+mn-ea"/>
                <a:cs typeface="+mn-ea"/>
              </a:endParaRPr>
            </a:p>
            <a:p>
              <a:r>
                <a:rPr lang="zh-CN" altLang="en-US" sz="2400" b="1" kern="0" dirty="0">
                  <a:solidFill>
                    <a:srgbClr val="005A9E"/>
                  </a:solidFill>
                  <a:latin typeface="+mn-ea"/>
                  <a:cs typeface="+mn-ea"/>
                </a:rPr>
                <a:t>●修改后，二级分类的中医技术项目共计</a:t>
              </a:r>
              <a:r>
                <a:rPr lang="en-US" altLang="zh-CN" sz="2400" b="1" kern="0" dirty="0">
                  <a:solidFill>
                    <a:srgbClr val="FF0000"/>
                  </a:solidFill>
                  <a:latin typeface="+mn-ea"/>
                  <a:cs typeface="+mn-ea"/>
                </a:rPr>
                <a:t>114</a:t>
              </a:r>
              <a:r>
                <a:rPr lang="zh-CN" altLang="en-US" sz="2400" b="1" kern="0" dirty="0">
                  <a:solidFill>
                    <a:srgbClr val="005A9E"/>
                  </a:solidFill>
                  <a:latin typeface="+mn-ea"/>
                  <a:cs typeface="+mn-ea"/>
                </a:rPr>
                <a:t>种。（</a:t>
              </a:r>
              <a:r>
                <a:rPr lang="en-US" altLang="zh-CN" sz="2400" b="1" kern="0" dirty="0">
                  <a:solidFill>
                    <a:srgbClr val="005A9E"/>
                  </a:solidFill>
                  <a:latin typeface="+mn-ea"/>
                  <a:cs typeface="+mn-ea"/>
                </a:rPr>
                <a:t>92+22</a:t>
              </a:r>
              <a:r>
                <a:rPr lang="zh-CN" altLang="en-US" sz="2400" b="1" kern="0" dirty="0">
                  <a:solidFill>
                    <a:srgbClr val="005A9E"/>
                  </a:solidFill>
                  <a:latin typeface="+mn-ea"/>
                  <a:cs typeface="+mn-ea"/>
                </a:rPr>
                <a:t>）</a:t>
              </a:r>
              <a:endParaRPr lang="en-US" altLang="zh-CN" sz="2400" b="1" kern="0" dirty="0">
                <a:solidFill>
                  <a:srgbClr val="005A9E"/>
                </a:solidFill>
                <a:latin typeface="+mn-ea"/>
                <a:cs typeface="+mn-ea"/>
              </a:endParaRPr>
            </a:p>
            <a:p>
              <a:r>
                <a:rPr lang="zh-CN" altLang="en-US" sz="2400" b="1" kern="0" dirty="0">
                  <a:solidFill>
                    <a:srgbClr val="005A9E"/>
                  </a:solidFill>
                  <a:latin typeface="+mn-ea"/>
                  <a:cs typeface="+mn-ea"/>
                </a:rPr>
                <a:t>●开展的</a:t>
              </a:r>
              <a:r>
                <a:rPr lang="zh-CN" altLang="en-US" sz="2400" b="1" kern="0" dirty="0">
                  <a:solidFill>
                    <a:srgbClr val="FF0000"/>
                  </a:solidFill>
                  <a:latin typeface="+mn-ea"/>
                  <a:cs typeface="+mn-ea"/>
                </a:rPr>
                <a:t>目录外</a:t>
              </a:r>
              <a:r>
                <a:rPr lang="zh-CN" altLang="en-US" sz="2400" b="1" kern="0" dirty="0">
                  <a:solidFill>
                    <a:srgbClr val="005A9E"/>
                  </a:solidFill>
                  <a:latin typeface="+mn-ea"/>
                  <a:cs typeface="+mn-ea"/>
                </a:rPr>
                <a:t>中医医疗技术项目数：医疗技术不在目录内，但在国家或各省医疗机构医疗服务项目价格标准中列出的中医医疗技术。</a:t>
              </a:r>
              <a:endParaRPr lang="en-US" altLang="zh-CN" sz="2400" b="1" kern="0" dirty="0">
                <a:solidFill>
                  <a:srgbClr val="005A9E"/>
                </a:solidFill>
                <a:latin typeface="+mn-ea"/>
                <a:cs typeface="+mn-ea"/>
              </a:endParaRPr>
            </a:p>
            <a:p>
              <a:r>
                <a:rPr lang="zh-CN" altLang="en-US" sz="2400" b="1" kern="0" dirty="0">
                  <a:solidFill>
                    <a:srgbClr val="005A9E"/>
                  </a:solidFill>
                  <a:latin typeface="+mn-ea"/>
                  <a:cs typeface="+mn-ea"/>
                </a:rPr>
                <a:t>●</a:t>
              </a:r>
              <a:r>
                <a:rPr lang="zh-CN" altLang="en-US" sz="2400" b="1" kern="0" dirty="0">
                  <a:solidFill>
                    <a:srgbClr val="FF0000"/>
                  </a:solidFill>
                  <a:latin typeface="+mn-ea"/>
                  <a:cs typeface="+mn-ea"/>
                </a:rPr>
                <a:t>目录外</a:t>
              </a:r>
              <a:r>
                <a:rPr lang="zh-CN" altLang="en-US" sz="2400" b="1" kern="0" dirty="0">
                  <a:solidFill>
                    <a:srgbClr val="005A9E"/>
                  </a:solidFill>
                  <a:latin typeface="+mn-ea"/>
                  <a:cs typeface="+mn-ea"/>
                </a:rPr>
                <a:t>中医医疗技术，</a:t>
              </a:r>
              <a:r>
                <a:rPr lang="zh-CN" altLang="en-US" sz="2400" b="1" kern="0" dirty="0">
                  <a:solidFill>
                    <a:srgbClr val="FF0000"/>
                  </a:solidFill>
                  <a:latin typeface="+mn-ea"/>
                  <a:cs typeface="+mn-ea"/>
                </a:rPr>
                <a:t>医院调查表填数字</a:t>
              </a:r>
              <a:r>
                <a:rPr lang="zh-CN" altLang="en-US" sz="2400" b="1" kern="0" dirty="0">
                  <a:solidFill>
                    <a:srgbClr val="005A9E"/>
                  </a:solidFill>
                  <a:latin typeface="+mn-ea"/>
                  <a:cs typeface="+mn-ea"/>
                </a:rPr>
                <a:t>，基层调查表填具体技术名称。</a:t>
              </a:r>
              <a:endParaRPr lang="zh-CN" altLang="en-US" sz="2400" b="1" kern="0" dirty="0">
                <a:solidFill>
                  <a:srgbClr val="005A9E"/>
                </a:solidFill>
                <a:latin typeface="+mn-ea"/>
                <a:cs typeface="+mn-ea"/>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7" name="TextBox 43"/>
          <p:cNvSpPr txBox="1">
            <a:spLocks noChangeArrowheads="1"/>
          </p:cNvSpPr>
          <p:nvPr/>
        </p:nvSpPr>
        <p:spPr bwMode="auto">
          <a:xfrm>
            <a:off x="2590428" y="189434"/>
            <a:ext cx="7969274" cy="523220"/>
          </a:xfrm>
          <a:prstGeom prst="rect">
            <a:avLst/>
          </a:prstGeom>
          <a:solidFill>
            <a:schemeClr val="bg1"/>
          </a:solidFill>
          <a:ln>
            <a:noFill/>
          </a:ln>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18641" y="487829"/>
            <a:ext cx="10153128" cy="2913968"/>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161571" y="2058157"/>
            <a:ext cx="12190730" cy="4798060"/>
            <a:chOff x="-3494854" y="3789055"/>
            <a:chExt cx="13919892" cy="4075452"/>
          </a:xfrm>
        </p:grpSpPr>
        <p:sp>
          <p:nvSpPr>
            <p:cNvPr id="5" name="矩形 4"/>
            <p:cNvSpPr/>
            <p:nvPr/>
          </p:nvSpPr>
          <p:spPr>
            <a:xfrm>
              <a:off x="-1581179" y="3789055"/>
              <a:ext cx="9324588" cy="10506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线形标注 2 6"/>
            <p:cNvSpPr/>
            <p:nvPr/>
          </p:nvSpPr>
          <p:spPr>
            <a:xfrm>
              <a:off x="-3494854" y="4930894"/>
              <a:ext cx="13919892" cy="2933613"/>
            </a:xfrm>
            <a:prstGeom prst="borderCallout2">
              <a:avLst>
                <a:gd name="adj1" fmla="val 173"/>
                <a:gd name="adj2" fmla="val -16"/>
                <a:gd name="adj3" fmla="val -25143"/>
                <a:gd name="adj4" fmla="val 35"/>
                <a:gd name="adj5" fmla="val -35784"/>
                <a:gd name="adj6" fmla="val 13911"/>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zh-CN" altLang="en-US" sz="1900" kern="0" dirty="0">
                  <a:solidFill>
                    <a:srgbClr val="005A9E"/>
                  </a:solidFill>
                  <a:latin typeface="+mn-ea"/>
                  <a:cs typeface="+mn-ea"/>
                </a:rPr>
                <a:t>●</a:t>
              </a:r>
              <a:r>
                <a:rPr lang="zh-CN" altLang="en-US" sz="1900" b="1" kern="0" dirty="0">
                  <a:solidFill>
                    <a:srgbClr val="005A9E"/>
                  </a:solidFill>
                  <a:latin typeface="+mn-ea"/>
                  <a:cs typeface="+mn-ea"/>
                </a:rPr>
                <a:t>承担地厅级以上（含地厅级）科研课题数：指医院本年度承担的</a:t>
              </a:r>
              <a:r>
                <a:rPr lang="zh-CN" altLang="en-US" sz="1900" b="1" kern="0" dirty="0">
                  <a:solidFill>
                    <a:srgbClr val="FF0000"/>
                  </a:solidFill>
                  <a:latin typeface="+mn-ea"/>
                  <a:cs typeface="+mn-ea"/>
                </a:rPr>
                <a:t>当年立项批复</a:t>
              </a:r>
              <a:r>
                <a:rPr lang="zh-CN" altLang="en-US" sz="1900" b="1" kern="0" dirty="0">
                  <a:solidFill>
                    <a:srgbClr val="005A9E"/>
                  </a:solidFill>
                  <a:latin typeface="+mn-ea"/>
                  <a:cs typeface="+mn-ea"/>
                </a:rPr>
                <a:t>的</a:t>
              </a:r>
              <a:r>
                <a:rPr lang="zh-CN" altLang="en-US" sz="1900" b="1" kern="0" dirty="0">
                  <a:solidFill>
                    <a:srgbClr val="FF0000"/>
                  </a:solidFill>
                  <a:latin typeface="+mn-ea"/>
                  <a:cs typeface="+mn-ea"/>
                </a:rPr>
                <a:t>地厅级以上（含地厅级）</a:t>
              </a:r>
              <a:r>
                <a:rPr lang="zh-CN" altLang="en-US" sz="1900" b="1" kern="0" dirty="0">
                  <a:solidFill>
                    <a:srgbClr val="005A9E"/>
                  </a:solidFill>
                  <a:latin typeface="+mn-ea"/>
                  <a:cs typeface="+mn-ea"/>
                </a:rPr>
                <a:t>科研课题数。统计当年批复立项或签订合同的项目，不以实际金额是否到账为依据</a:t>
              </a:r>
              <a:endParaRPr lang="zh-CN" altLang="en-US" sz="1900" b="1" kern="0" dirty="0">
                <a:solidFill>
                  <a:srgbClr val="005A9E"/>
                </a:solidFill>
                <a:latin typeface="+mn-ea"/>
                <a:cs typeface="+mn-ea"/>
              </a:endParaRPr>
            </a:p>
            <a:p>
              <a:r>
                <a:rPr lang="zh-CN" altLang="en-US" sz="1900" b="1" kern="0" dirty="0">
                  <a:solidFill>
                    <a:srgbClr val="005A9E"/>
                  </a:solidFill>
                  <a:latin typeface="+mn-ea"/>
                  <a:cs typeface="+mn-ea"/>
                </a:rPr>
                <a:t>●承担省部级以上（含省部级）科研课题数：指医院本年度承担的</a:t>
              </a:r>
              <a:r>
                <a:rPr lang="zh-CN" altLang="en-US" sz="1900" b="1" kern="0" dirty="0">
                  <a:solidFill>
                    <a:srgbClr val="FF0000"/>
                  </a:solidFill>
                  <a:latin typeface="+mn-ea"/>
                  <a:cs typeface="+mn-ea"/>
                </a:rPr>
                <a:t>当年立项批复</a:t>
              </a:r>
              <a:r>
                <a:rPr lang="zh-CN" altLang="en-US" sz="1900" b="1" kern="0" dirty="0">
                  <a:solidFill>
                    <a:srgbClr val="005A9E"/>
                  </a:solidFill>
                  <a:latin typeface="+mn-ea"/>
                  <a:cs typeface="+mn-ea"/>
                </a:rPr>
                <a:t>的</a:t>
              </a:r>
              <a:r>
                <a:rPr lang="zh-CN" altLang="en-US" sz="1900" b="1" kern="0" dirty="0">
                  <a:solidFill>
                    <a:srgbClr val="FF0000"/>
                  </a:solidFill>
                  <a:latin typeface="+mn-ea"/>
                  <a:cs typeface="+mn-ea"/>
                </a:rPr>
                <a:t>省部级以上（含省部级）</a:t>
              </a:r>
              <a:r>
                <a:rPr lang="zh-CN" altLang="en-US" sz="1900" b="1" kern="0" dirty="0">
                  <a:solidFill>
                    <a:srgbClr val="005A9E"/>
                  </a:solidFill>
                  <a:latin typeface="+mn-ea"/>
                  <a:cs typeface="+mn-ea"/>
                </a:rPr>
                <a:t>科研课题数。</a:t>
              </a:r>
              <a:endParaRPr lang="en-US" altLang="zh-CN" sz="1900" b="1" kern="0" dirty="0">
                <a:solidFill>
                  <a:srgbClr val="005A9E"/>
                </a:solidFill>
                <a:latin typeface="+mn-ea"/>
                <a:cs typeface="+mn-ea"/>
              </a:endParaRPr>
            </a:p>
            <a:p>
              <a:r>
                <a:rPr lang="zh-CN" altLang="en-US" sz="1900" b="1" kern="0" dirty="0">
                  <a:solidFill>
                    <a:srgbClr val="005A9E"/>
                  </a:solidFill>
                  <a:latin typeface="+mn-ea"/>
                  <a:cs typeface="+mn-ea"/>
                  <a:sym typeface="+mn-ea"/>
                </a:rPr>
                <a:t>●统计当年批复立项或签订合同的项目，不以实际金额是否到账为依据</a:t>
              </a:r>
              <a:endParaRPr lang="zh-CN" altLang="en-US" sz="1900" b="1" kern="0" dirty="0">
                <a:solidFill>
                  <a:srgbClr val="005A9E"/>
                </a:solidFill>
                <a:latin typeface="+mn-ea"/>
                <a:cs typeface="+mn-ea"/>
              </a:endParaRPr>
            </a:p>
            <a:p>
              <a:r>
                <a:rPr lang="zh-CN" altLang="en-US" sz="1900" b="1" kern="0" dirty="0">
                  <a:solidFill>
                    <a:srgbClr val="005A9E"/>
                  </a:solidFill>
                  <a:latin typeface="+mn-ea"/>
                  <a:cs typeface="+mn-ea"/>
                </a:rPr>
                <a:t>●行政级别及对应行政机构：</a:t>
              </a:r>
              <a:endParaRPr lang="en-US" altLang="zh-CN" sz="1900" b="1" kern="0" dirty="0">
                <a:solidFill>
                  <a:srgbClr val="005A9E"/>
                </a:solidFill>
                <a:latin typeface="+mn-ea"/>
                <a:cs typeface="+mn-ea"/>
              </a:endParaRPr>
            </a:p>
            <a:p>
              <a:pPr>
                <a:lnSpc>
                  <a:spcPts val="2400"/>
                </a:lnSpc>
              </a:pPr>
              <a:r>
                <a:rPr lang="zh-CN" altLang="en-US" sz="1900" b="1" kern="0" dirty="0">
                  <a:solidFill>
                    <a:srgbClr val="005A9E"/>
                  </a:solidFill>
                  <a:latin typeface="+mn-ea"/>
                  <a:cs typeface="+mn-ea"/>
                </a:rPr>
                <a:t>     国家级：国务院</a:t>
              </a:r>
              <a:endParaRPr lang="en-US" altLang="zh-CN" sz="1900" b="1" kern="0" dirty="0">
                <a:solidFill>
                  <a:srgbClr val="005A9E"/>
                </a:solidFill>
                <a:latin typeface="+mn-ea"/>
                <a:cs typeface="+mn-ea"/>
              </a:endParaRPr>
            </a:p>
            <a:p>
              <a:pPr>
                <a:lnSpc>
                  <a:spcPts val="2400"/>
                </a:lnSpc>
              </a:pPr>
              <a:r>
                <a:rPr lang="zh-CN" altLang="en-US" sz="1900" b="1" kern="0" dirty="0">
                  <a:solidFill>
                    <a:srgbClr val="005A9E"/>
                  </a:solidFill>
                  <a:latin typeface="+mn-ea"/>
                  <a:cs typeface="+mn-ea"/>
                </a:rPr>
                <a:t>     省部级：部委、省级政府、副部级政府、副省级政府</a:t>
              </a:r>
              <a:endParaRPr lang="en-US" altLang="zh-CN" sz="1900" b="1" kern="0" dirty="0">
                <a:solidFill>
                  <a:srgbClr val="005A9E"/>
                </a:solidFill>
                <a:latin typeface="+mn-ea"/>
                <a:cs typeface="+mn-ea"/>
              </a:endParaRPr>
            </a:p>
            <a:p>
              <a:pPr lvl="0" defTabSz="914400">
                <a:defRPr/>
              </a:pPr>
              <a:r>
                <a:rPr lang="zh-CN" altLang="en-US" sz="1900" b="1" kern="0" dirty="0">
                  <a:solidFill>
                    <a:srgbClr val="005A9E"/>
                  </a:solidFill>
                  <a:latin typeface="+mn-ea"/>
                  <a:cs typeface="+mn-ea"/>
                </a:rPr>
                <a:t>     司局级（地厅级）：部委直属司厅局、地市级政府</a:t>
              </a:r>
              <a:endParaRPr lang="en-US" altLang="zh-CN" sz="1900" b="1" kern="0" dirty="0">
                <a:solidFill>
                  <a:srgbClr val="005A9E"/>
                </a:solidFill>
                <a:latin typeface="+mn-ea"/>
                <a:cs typeface="+mn-ea"/>
              </a:endParaRPr>
            </a:p>
            <a:p>
              <a:pPr lvl="0" defTabSz="914400">
                <a:defRPr/>
              </a:pPr>
              <a:r>
                <a:rPr lang="zh-CN" altLang="en-US" sz="1900" b="1" dirty="0">
                  <a:solidFill>
                    <a:srgbClr val="FF0000"/>
                  </a:solidFill>
                  <a:highlight>
                    <a:srgbClr val="FFFF00"/>
                  </a:highlight>
                </a:rPr>
                <a:t>国家中医药管理局</a:t>
              </a:r>
              <a:r>
                <a:rPr lang="zh-CN" altLang="en-US" sz="1900" b="1" dirty="0">
                  <a:solidFill>
                    <a:srgbClr val="FF0000"/>
                  </a:solidFill>
                </a:rPr>
                <a:t>下达的课题可计入：</a:t>
              </a:r>
              <a:r>
                <a:rPr lang="zh-CN" altLang="en-US" sz="1900" b="1" dirty="0">
                  <a:solidFill>
                    <a:srgbClr val="FF0000"/>
                  </a:solidFill>
                  <a:highlight>
                    <a:srgbClr val="FFFF00"/>
                  </a:highlight>
                </a:rPr>
                <a:t>“承担省部级以上（含省部级）科研课题数”</a:t>
              </a:r>
              <a:r>
                <a:rPr lang="zh-CN" altLang="en-US" sz="1900" b="1" dirty="0">
                  <a:solidFill>
                    <a:srgbClr val="FF0000"/>
                  </a:solidFill>
                </a:rPr>
                <a:t>。</a:t>
              </a:r>
              <a:endParaRPr lang="en-US" altLang="zh-CN" sz="1900" b="1" dirty="0">
                <a:solidFill>
                  <a:srgbClr val="FF0000"/>
                </a:solidFill>
              </a:endParaRPr>
            </a:p>
            <a:p>
              <a:pPr lvl="0" defTabSz="914400">
                <a:defRPr/>
              </a:pPr>
              <a:r>
                <a:rPr lang="zh-CN" altLang="en-US" sz="1900" b="1" dirty="0">
                  <a:solidFill>
                    <a:srgbClr val="FF0000"/>
                  </a:solidFill>
                  <a:highlight>
                    <a:srgbClr val="FFFF00"/>
                  </a:highlight>
                </a:rPr>
                <a:t>省级政府的卫健委、科技厅等</a:t>
              </a:r>
              <a:r>
                <a:rPr lang="zh-CN" altLang="en-US" sz="1900" b="1" dirty="0">
                  <a:solidFill>
                    <a:srgbClr val="FF0000"/>
                  </a:solidFill>
                </a:rPr>
                <a:t>部门下达的课题算作</a:t>
              </a:r>
              <a:r>
                <a:rPr lang="zh-CN" altLang="en-US" sz="1900" b="1" dirty="0">
                  <a:solidFill>
                    <a:srgbClr val="FF0000"/>
                  </a:solidFill>
                  <a:highlight>
                    <a:srgbClr val="FFFF00"/>
                  </a:highlight>
                </a:rPr>
                <a:t>省部级</a:t>
              </a:r>
              <a:r>
                <a:rPr lang="zh-CN" altLang="en-US" sz="1900" b="1" dirty="0">
                  <a:solidFill>
                    <a:srgbClr val="FF0000"/>
                  </a:solidFill>
                </a:rPr>
                <a:t>，</a:t>
              </a:r>
              <a:r>
                <a:rPr lang="zh-CN" altLang="en-US" sz="1900" b="1" dirty="0">
                  <a:solidFill>
                    <a:srgbClr val="FF0000"/>
                  </a:solidFill>
                  <a:highlight>
                    <a:srgbClr val="FFFF00"/>
                  </a:highlight>
                </a:rPr>
                <a:t>直辖市政府的卫健委、中医局</a:t>
              </a:r>
              <a:r>
                <a:rPr lang="zh-CN" altLang="en-US" sz="1900" b="1" dirty="0">
                  <a:solidFill>
                    <a:srgbClr val="FF0000"/>
                  </a:solidFill>
                </a:rPr>
                <a:t>算作</a:t>
              </a:r>
              <a:r>
                <a:rPr lang="zh-CN" altLang="en-US" sz="1900" b="1" dirty="0">
                  <a:solidFill>
                    <a:srgbClr val="FF0000"/>
                  </a:solidFill>
                  <a:highlight>
                    <a:srgbClr val="FFFF00"/>
                  </a:highlight>
                </a:rPr>
                <a:t>省部级</a:t>
              </a:r>
              <a:r>
                <a:rPr lang="zh-CN" altLang="en-US" sz="1900" b="1" dirty="0">
                  <a:solidFill>
                    <a:srgbClr val="FF0000"/>
                  </a:solidFill>
                </a:rPr>
                <a:t>及以上。</a:t>
              </a:r>
              <a:endParaRPr lang="en-US" altLang="zh-CN" sz="1900" b="1" dirty="0">
                <a:solidFill>
                  <a:srgbClr val="FF0000"/>
                </a:solidFill>
              </a:endParaRPr>
            </a:p>
            <a:p>
              <a:pPr lvl="0" defTabSz="914400">
                <a:defRPr/>
              </a:pPr>
              <a:r>
                <a:rPr lang="zh-CN" altLang="en-US" sz="1900" b="1" dirty="0">
                  <a:solidFill>
                    <a:srgbClr val="FF0000"/>
                  </a:solidFill>
                  <a:highlight>
                    <a:srgbClr val="FFFF00"/>
                  </a:highlight>
                </a:rPr>
                <a:t>地市级卫健委</a:t>
              </a:r>
              <a:r>
                <a:rPr lang="zh-CN" altLang="en-US" sz="1900" b="1" dirty="0">
                  <a:solidFill>
                    <a:srgbClr val="FF0000"/>
                  </a:solidFill>
                </a:rPr>
                <a:t>下达的课题，计入</a:t>
              </a:r>
              <a:r>
                <a:rPr lang="zh-CN" altLang="en-US" sz="1900" b="1" dirty="0">
                  <a:solidFill>
                    <a:srgbClr val="FF0000"/>
                  </a:solidFill>
                  <a:highlight>
                    <a:srgbClr val="FFFF00"/>
                  </a:highlight>
                </a:rPr>
                <a:t>地厅级</a:t>
              </a:r>
              <a:r>
                <a:rPr lang="zh-CN" altLang="en-US" sz="1900" b="1" dirty="0">
                  <a:solidFill>
                    <a:srgbClr val="FF0000"/>
                  </a:solidFill>
                </a:rPr>
                <a:t>及以上。</a:t>
              </a:r>
              <a:endParaRPr lang="en-US" altLang="zh-CN" sz="1900" kern="0" dirty="0">
                <a:solidFill>
                  <a:srgbClr val="005A9E"/>
                </a:solidFill>
                <a:latin typeface="+mn-ea"/>
                <a:cs typeface="+mn-ea"/>
              </a:endParaRPr>
            </a:p>
          </p:txBody>
        </p:sp>
      </p:gr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0" name="右大括号 9"/>
          <p:cNvSpPr/>
          <p:nvPr/>
        </p:nvSpPr>
        <p:spPr>
          <a:xfrm>
            <a:off x="6597251" y="5084278"/>
            <a:ext cx="288032" cy="52260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nvSpPr>
        <p:spPr>
          <a:xfrm>
            <a:off x="6813275" y="5176302"/>
            <a:ext cx="1440160" cy="338554"/>
          </a:xfrm>
          <a:prstGeom prst="rect">
            <a:avLst/>
          </a:prstGeom>
          <a:noFill/>
        </p:spPr>
        <p:txBody>
          <a:bodyPr wrap="square" rtlCol="0">
            <a:spAutoFit/>
          </a:bodyPr>
          <a:lstStyle/>
          <a:p>
            <a:r>
              <a:rPr lang="zh-CN" altLang="en-US" sz="1600" b="1" kern="0" dirty="0">
                <a:solidFill>
                  <a:srgbClr val="FF0000"/>
                </a:solidFill>
                <a:latin typeface="+mn-ea"/>
                <a:cs typeface="+mn-ea"/>
              </a:rPr>
              <a:t>省部级及以上</a:t>
            </a:r>
            <a:endParaRPr lang="zh-CN" altLang="en-US" sz="1600" b="1" kern="0" dirty="0">
              <a:solidFill>
                <a:srgbClr val="FF0000"/>
              </a:solidFill>
              <a:latin typeface="+mn-ea"/>
              <a:cs typeface="+mn-ea"/>
            </a:endParaRPr>
          </a:p>
        </p:txBody>
      </p:sp>
      <p:sp>
        <p:nvSpPr>
          <p:cNvPr id="12" name="右大括号 11"/>
          <p:cNvSpPr/>
          <p:nvPr/>
        </p:nvSpPr>
        <p:spPr>
          <a:xfrm>
            <a:off x="8749573" y="5056739"/>
            <a:ext cx="288032" cy="86358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p:cNvSpPr txBox="1"/>
          <p:nvPr/>
        </p:nvSpPr>
        <p:spPr>
          <a:xfrm>
            <a:off x="8975526" y="5292955"/>
            <a:ext cx="1440160" cy="338554"/>
          </a:xfrm>
          <a:prstGeom prst="rect">
            <a:avLst/>
          </a:prstGeom>
          <a:noFill/>
        </p:spPr>
        <p:txBody>
          <a:bodyPr wrap="square" rtlCol="0">
            <a:spAutoFit/>
          </a:bodyPr>
          <a:lstStyle/>
          <a:p>
            <a:r>
              <a:rPr lang="zh-CN" altLang="en-US" sz="1600" b="1" kern="0" dirty="0">
                <a:solidFill>
                  <a:srgbClr val="FF0000"/>
                </a:solidFill>
                <a:latin typeface="+mn-ea"/>
                <a:cs typeface="+mn-ea"/>
              </a:rPr>
              <a:t>地厅级及以上</a:t>
            </a:r>
            <a:endParaRPr lang="zh-CN" altLang="en-US" sz="1600" b="1" kern="0" dirty="0">
              <a:solidFill>
                <a:srgbClr val="FF0000"/>
              </a:solidFill>
              <a:latin typeface="+mn-ea"/>
              <a:cs typeface="+mn-ea"/>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7" name="TextBox 43"/>
          <p:cNvSpPr txBox="1">
            <a:spLocks noChangeArrowheads="1"/>
          </p:cNvSpPr>
          <p:nvPr/>
        </p:nvSpPr>
        <p:spPr bwMode="auto">
          <a:xfrm>
            <a:off x="2446411" y="228992"/>
            <a:ext cx="7969274" cy="523220"/>
          </a:xfrm>
          <a:prstGeom prst="rect">
            <a:avLst/>
          </a:prstGeom>
          <a:solidFill>
            <a:schemeClr val="bg1"/>
          </a:solidFill>
          <a:ln>
            <a:noFill/>
          </a:ln>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6" name="TextBox 43"/>
          <p:cNvSpPr txBox="1">
            <a:spLocks noChangeArrowheads="1"/>
          </p:cNvSpPr>
          <p:nvPr/>
        </p:nvSpPr>
        <p:spPr bwMode="auto">
          <a:xfrm>
            <a:off x="2590428" y="18943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机构库管理</a:t>
            </a:r>
            <a:endParaRPr lang="en-US" altLang="zh-CN" sz="2800" b="1" dirty="0">
              <a:solidFill>
                <a:schemeClr val="tx1">
                  <a:lumMod val="75000"/>
                  <a:lumOff val="25000"/>
                </a:schemeClr>
              </a:solidFill>
              <a:latin typeface="微软雅黑" panose="020B0503020204020204" pitchFamily="34" charset="-122"/>
            </a:endParaRPr>
          </a:p>
        </p:txBody>
      </p:sp>
      <p:sp>
        <p:nvSpPr>
          <p:cNvPr id="17" name="燕尾形 16"/>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208166" y="981522"/>
            <a:ext cx="4320480" cy="5760640"/>
          </a:xfrm>
          <a:prstGeom prst="rect">
            <a:avLst/>
          </a:prstGeom>
        </p:spPr>
      </p:pic>
      <p:pic>
        <p:nvPicPr>
          <p:cNvPr id="4" name="图片 3"/>
          <p:cNvPicPr>
            <a:picLocks noChangeAspect="1"/>
          </p:cNvPicPr>
          <p:nvPr/>
        </p:nvPicPr>
        <p:blipFill>
          <a:blip r:embed="rId2"/>
          <a:stretch>
            <a:fillRect/>
          </a:stretch>
        </p:blipFill>
        <p:spPr>
          <a:xfrm>
            <a:off x="6527254" y="981522"/>
            <a:ext cx="4320480" cy="5760640"/>
          </a:xfrm>
          <a:prstGeom prst="rect">
            <a:avLst/>
          </a:prstGeom>
        </p:spPr>
      </p:pic>
      <p:pic>
        <p:nvPicPr>
          <p:cNvPr id="2" name="图片 1"/>
          <p:cNvPicPr>
            <a:picLocks noChangeAspect="1"/>
          </p:cNvPicPr>
          <p:nvPr/>
        </p:nvPicPr>
        <p:blipFill>
          <a:blip r:embed="rId3"/>
          <a:stretch>
            <a:fillRect/>
          </a:stretch>
        </p:blipFill>
        <p:spPr>
          <a:xfrm>
            <a:off x="178378" y="31541"/>
            <a:ext cx="1263932" cy="846434"/>
          </a:xfrm>
          <a:prstGeom prst="rect">
            <a:avLst/>
          </a:prstGeom>
        </p:spPr>
      </p:pic>
    </p:spTree>
  </p:cSld>
  <p:clrMapOvr>
    <a:masterClrMapping/>
  </p:clrMapOvr>
  <p:transition spd="slow" advClick="0" advTm="0">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987" y="1033641"/>
            <a:ext cx="6408712" cy="5755422"/>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518785" y="911225"/>
            <a:ext cx="6671310" cy="5948680"/>
          </a:xfrm>
          <a:prstGeom prst="rect">
            <a:avLst/>
          </a:prstGeom>
          <a:solidFill>
            <a:schemeClr val="bg1"/>
          </a:solidFill>
          <a:ln w="19050">
            <a:solidFill>
              <a:srgbClr val="FF0000"/>
            </a:solidFill>
          </a:ln>
        </p:spPr>
        <p:txBody>
          <a:bodyPr wrap="square" rtlCol="0">
            <a:noAutofit/>
          </a:bodyPr>
          <a:lstStyle/>
          <a:p>
            <a:r>
              <a:rPr lang="zh-CN" altLang="en-US" sz="1500" b="1" kern="0" dirty="0">
                <a:solidFill>
                  <a:srgbClr val="005A9E"/>
                </a:solidFill>
                <a:latin typeface="+mn-ea"/>
                <a:cs typeface="+mn-ea"/>
              </a:rPr>
              <a:t>●</a:t>
            </a:r>
            <a:r>
              <a:rPr lang="zh-CN" altLang="en-US" sz="1500" b="1" kern="0" dirty="0">
                <a:solidFill>
                  <a:srgbClr val="FF0000"/>
                </a:solidFill>
                <a:latin typeface="+mn-ea"/>
                <a:cs typeface="+mn-ea"/>
              </a:rPr>
              <a:t>医院内移动医疗：</a:t>
            </a:r>
            <a:r>
              <a:rPr lang="zh-CN" altLang="en-US" sz="1500" b="1" kern="0" dirty="0">
                <a:solidFill>
                  <a:srgbClr val="005A9E"/>
                </a:solidFill>
                <a:latin typeface="+mn-ea"/>
                <a:cs typeface="+mn-ea"/>
              </a:rPr>
              <a:t>医院内借助移动通信技术协助医生、护士等展开临床作业，包括移动医生工作站、移动护士工作站等。</a:t>
            </a:r>
            <a:r>
              <a:rPr lang="zh-CN" altLang="en-US" sz="1500" b="1" kern="0" dirty="0">
                <a:solidFill>
                  <a:srgbClr val="FF0000"/>
                </a:solidFill>
                <a:latin typeface="+mn-ea"/>
                <a:cs typeface="+mn-ea"/>
              </a:rPr>
              <a:t>（医院至少有一个科室配备即可）</a:t>
            </a:r>
            <a:endParaRPr lang="en-US" altLang="zh-CN" sz="1500" b="1" kern="0" dirty="0">
              <a:solidFill>
                <a:srgbClr val="FF0000"/>
              </a:solidFill>
              <a:latin typeface="+mn-ea"/>
              <a:cs typeface="+mn-ea"/>
            </a:endParaRPr>
          </a:p>
          <a:p>
            <a:r>
              <a:rPr lang="zh-CN" altLang="zh-CN" sz="1500" b="1" kern="0" dirty="0">
                <a:solidFill>
                  <a:srgbClr val="005A9E"/>
                </a:solidFill>
                <a:latin typeface="+mn-ea"/>
                <a:cs typeface="+mn-ea"/>
              </a:rPr>
              <a:t>●</a:t>
            </a:r>
            <a:r>
              <a:rPr lang="zh-CN" altLang="en-US" sz="1500" b="1" kern="0" dirty="0">
                <a:solidFill>
                  <a:srgbClr val="FF0000"/>
                </a:solidFill>
                <a:latin typeface="+mn-ea"/>
                <a:cs typeface="+mn-ea"/>
              </a:rPr>
              <a:t>医院外移动医疗：</a:t>
            </a:r>
            <a:r>
              <a:rPr lang="zh-CN" altLang="en-US" sz="1500" b="1" kern="0" dirty="0">
                <a:solidFill>
                  <a:srgbClr val="005A9E"/>
                </a:solidFill>
                <a:latin typeface="+mn-ea"/>
                <a:cs typeface="+mn-ea"/>
              </a:rPr>
              <a:t>借助移动通信技术开展医院外移动医疗活动，如预约诊疗</a:t>
            </a:r>
            <a:r>
              <a:rPr lang="en-US" altLang="zh-CN" sz="1500" b="1" kern="0" dirty="0">
                <a:solidFill>
                  <a:srgbClr val="005A9E"/>
                </a:solidFill>
                <a:latin typeface="+mn-ea"/>
                <a:cs typeface="+mn-ea"/>
              </a:rPr>
              <a:t>APP</a:t>
            </a:r>
            <a:r>
              <a:rPr lang="zh-CN" altLang="en-US" sz="1500" b="1" kern="0" dirty="0">
                <a:solidFill>
                  <a:srgbClr val="005A9E"/>
                </a:solidFill>
                <a:latin typeface="+mn-ea"/>
                <a:cs typeface="+mn-ea"/>
              </a:rPr>
              <a:t>、远程健康情况监测等。</a:t>
            </a:r>
            <a:endParaRPr lang="en-US" altLang="zh-CN" sz="1500" b="1" kern="0" dirty="0">
              <a:solidFill>
                <a:srgbClr val="005A9E"/>
              </a:solidFill>
              <a:latin typeface="+mn-ea"/>
              <a:cs typeface="+mn-ea"/>
            </a:endParaRPr>
          </a:p>
          <a:p>
            <a:r>
              <a:rPr lang="zh-CN" altLang="zh-CN" sz="1500" b="1" kern="0" dirty="0">
                <a:solidFill>
                  <a:srgbClr val="005A9E"/>
                </a:solidFill>
                <a:latin typeface="+mn-ea"/>
                <a:cs typeface="+mn-ea"/>
              </a:rPr>
              <a:t>●</a:t>
            </a:r>
            <a:r>
              <a:rPr lang="zh-CN" altLang="en-US" sz="1500" b="1" kern="0" dirty="0">
                <a:solidFill>
                  <a:srgbClr val="FF0000"/>
                </a:solidFill>
                <a:latin typeface="+mn-ea"/>
                <a:cs typeface="+mn-ea"/>
              </a:rPr>
              <a:t>与其他医疗机构建立远程医疗系统</a:t>
            </a:r>
            <a:r>
              <a:rPr lang="en-US" altLang="zh-CN" sz="1500" b="1" kern="0" dirty="0">
                <a:solidFill>
                  <a:srgbClr val="FF0000"/>
                </a:solidFill>
                <a:latin typeface="+mn-ea"/>
                <a:cs typeface="+mn-ea"/>
              </a:rPr>
              <a:t>:</a:t>
            </a:r>
            <a:r>
              <a:rPr lang="zh-CN" altLang="en-US" sz="1500" b="1" kern="0" dirty="0">
                <a:solidFill>
                  <a:srgbClr val="005A9E"/>
                </a:solidFill>
                <a:latin typeface="+mn-ea"/>
                <a:cs typeface="+mn-ea"/>
              </a:rPr>
              <a:t>医院运用通讯、计算机及网络技术等信息化技术与其他医疗机构建立远程医疗系统。</a:t>
            </a:r>
            <a:endParaRPr lang="en-US" altLang="zh-CN" sz="1500" b="1" kern="0" dirty="0">
              <a:solidFill>
                <a:srgbClr val="005A9E"/>
              </a:solidFill>
              <a:latin typeface="+mn-ea"/>
              <a:cs typeface="+mn-ea"/>
            </a:endParaRPr>
          </a:p>
          <a:p>
            <a:r>
              <a:rPr lang="zh-CN" altLang="zh-CN" sz="1500" b="1" kern="0" dirty="0">
                <a:solidFill>
                  <a:srgbClr val="005A9E"/>
                </a:solidFill>
                <a:latin typeface="+mn-ea"/>
                <a:cs typeface="+mn-ea"/>
              </a:rPr>
              <a:t>●</a:t>
            </a:r>
            <a:r>
              <a:rPr lang="zh-CN" altLang="en-US" sz="1500" b="1" kern="0" dirty="0">
                <a:solidFill>
                  <a:srgbClr val="FF0000"/>
                </a:solidFill>
                <a:latin typeface="+mn-ea"/>
                <a:cs typeface="+mn-ea"/>
              </a:rPr>
              <a:t>电子病历应用功能水平分级：</a:t>
            </a:r>
            <a:r>
              <a:rPr lang="zh-CN" altLang="en-US" sz="1500" b="1" kern="0" dirty="0">
                <a:solidFill>
                  <a:srgbClr val="005A9E"/>
                </a:solidFill>
                <a:latin typeface="+mn-ea"/>
                <a:cs typeface="+mn-ea"/>
              </a:rPr>
              <a:t>按照</a:t>
            </a:r>
            <a:r>
              <a:rPr lang="en-US" altLang="zh-CN" sz="1500" b="1" kern="0" dirty="0">
                <a:solidFill>
                  <a:srgbClr val="005A9E"/>
                </a:solidFill>
                <a:latin typeface="+mn-ea"/>
                <a:cs typeface="+mn-ea"/>
              </a:rPr>
              <a:t>《</a:t>
            </a:r>
            <a:r>
              <a:rPr lang="zh-CN" altLang="en-US" sz="1500" b="1" kern="0" dirty="0">
                <a:solidFill>
                  <a:srgbClr val="005A9E"/>
                </a:solidFill>
                <a:latin typeface="+mn-ea"/>
                <a:cs typeface="+mn-ea"/>
              </a:rPr>
              <a:t>关于印发电子病历系统应用水平分级评价管理办法（试行）及评价标准（试行）的通知</a:t>
            </a:r>
            <a:r>
              <a:rPr lang="en-US" altLang="zh-CN" sz="1500" b="1" kern="0" dirty="0">
                <a:solidFill>
                  <a:srgbClr val="005A9E"/>
                </a:solidFill>
                <a:latin typeface="+mn-ea"/>
                <a:cs typeface="+mn-ea"/>
              </a:rPr>
              <a:t>》</a:t>
            </a:r>
            <a:r>
              <a:rPr lang="zh-CN" altLang="en-US" sz="1500" b="1" kern="0" dirty="0">
                <a:solidFill>
                  <a:srgbClr val="005A9E"/>
                </a:solidFill>
                <a:latin typeface="+mn-ea"/>
                <a:cs typeface="+mn-ea"/>
              </a:rPr>
              <a:t>（国卫办医函</a:t>
            </a:r>
            <a:r>
              <a:rPr lang="en-US" altLang="zh-CN" sz="1500" b="1" kern="0" dirty="0">
                <a:solidFill>
                  <a:srgbClr val="005A9E"/>
                </a:solidFill>
                <a:latin typeface="+mn-ea"/>
                <a:cs typeface="+mn-ea"/>
              </a:rPr>
              <a:t>〔2018〕1079 </a:t>
            </a:r>
            <a:r>
              <a:rPr lang="zh-CN" altLang="en-US" sz="1500" b="1" kern="0" dirty="0">
                <a:solidFill>
                  <a:srgbClr val="005A9E"/>
                </a:solidFill>
                <a:latin typeface="+mn-ea"/>
                <a:cs typeface="+mn-ea"/>
              </a:rPr>
              <a:t>号）要求，电子病历系统应用水平划分为 </a:t>
            </a:r>
            <a:r>
              <a:rPr lang="en-US" altLang="zh-CN" sz="1500" b="1" kern="0" dirty="0">
                <a:solidFill>
                  <a:srgbClr val="005A9E"/>
                </a:solidFill>
                <a:latin typeface="+mn-ea"/>
                <a:cs typeface="+mn-ea"/>
              </a:rPr>
              <a:t>0—8 </a:t>
            </a:r>
            <a:r>
              <a:rPr lang="zh-CN" altLang="en-US" sz="1500" b="1" kern="0" dirty="0">
                <a:solidFill>
                  <a:srgbClr val="005A9E"/>
                </a:solidFill>
                <a:latin typeface="+mn-ea"/>
                <a:cs typeface="+mn-ea"/>
              </a:rPr>
              <a:t>共 </a:t>
            </a:r>
            <a:r>
              <a:rPr lang="en-US" altLang="zh-CN" sz="1500" b="1" kern="0" dirty="0">
                <a:solidFill>
                  <a:srgbClr val="005A9E"/>
                </a:solidFill>
                <a:latin typeface="+mn-ea"/>
                <a:cs typeface="+mn-ea"/>
              </a:rPr>
              <a:t>9 </a:t>
            </a:r>
            <a:r>
              <a:rPr lang="zh-CN" altLang="en-US" sz="1500" b="1" kern="0" dirty="0">
                <a:solidFill>
                  <a:srgbClr val="005A9E"/>
                </a:solidFill>
                <a:latin typeface="+mn-ea"/>
                <a:cs typeface="+mn-ea"/>
              </a:rPr>
              <a:t>个等级。</a:t>
            </a:r>
            <a:r>
              <a:rPr lang="en-US" altLang="zh-CN" sz="1500" b="1" kern="0" dirty="0">
                <a:solidFill>
                  <a:srgbClr val="FF0000"/>
                </a:solidFill>
                <a:latin typeface="+mn-ea"/>
                <a:cs typeface="+mn-ea"/>
              </a:rPr>
              <a:t>0-4</a:t>
            </a:r>
            <a:r>
              <a:rPr lang="zh-CN" altLang="en-US" sz="1500" b="1" kern="0" dirty="0">
                <a:solidFill>
                  <a:srgbClr val="FF0000"/>
                </a:solidFill>
                <a:latin typeface="+mn-ea"/>
                <a:cs typeface="+mn-ea"/>
              </a:rPr>
              <a:t>级经省级卫健部门审批认定，</a:t>
            </a:r>
            <a:r>
              <a:rPr lang="en-US" altLang="zh-CN" sz="1500" b="1" kern="0" dirty="0">
                <a:solidFill>
                  <a:srgbClr val="FF0000"/>
                </a:solidFill>
                <a:latin typeface="+mn-ea"/>
                <a:cs typeface="+mn-ea"/>
              </a:rPr>
              <a:t>5</a:t>
            </a:r>
            <a:r>
              <a:rPr lang="zh-CN" altLang="en-US" sz="1500" b="1" kern="0" dirty="0">
                <a:solidFill>
                  <a:srgbClr val="FF0000"/>
                </a:solidFill>
                <a:latin typeface="+mn-ea"/>
                <a:cs typeface="+mn-ea"/>
              </a:rPr>
              <a:t>级及以上由国家卫健委最终确认。 “电子病历系统应用分级评价证书”</a:t>
            </a:r>
            <a:endParaRPr lang="zh-CN" altLang="en-US" sz="1500" b="1" kern="0" dirty="0">
              <a:solidFill>
                <a:srgbClr val="FF0000"/>
              </a:solidFill>
              <a:latin typeface="+mn-ea"/>
              <a:cs typeface="+mn-ea"/>
            </a:endParaRPr>
          </a:p>
          <a:p>
            <a:r>
              <a:rPr lang="zh-CN" altLang="en-US" sz="1500" b="1" kern="0" dirty="0">
                <a:solidFill>
                  <a:srgbClr val="005A9E"/>
                </a:solidFill>
                <a:latin typeface="+mn-ea"/>
                <a:cs typeface="+mn-ea"/>
              </a:rPr>
              <a:t>●</a:t>
            </a:r>
            <a:r>
              <a:rPr lang="zh-CN" altLang="en-US" sz="1500" b="1" kern="0" dirty="0">
                <a:solidFill>
                  <a:srgbClr val="FF0000"/>
                </a:solidFill>
                <a:latin typeface="+mn-ea"/>
                <a:cs typeface="+mn-ea"/>
              </a:rPr>
              <a:t>互联互通标准化成熟度：</a:t>
            </a:r>
            <a:r>
              <a:rPr lang="zh-CN" altLang="en-US" sz="1500" b="1" kern="0" dirty="0">
                <a:solidFill>
                  <a:srgbClr val="005A9E"/>
                </a:solidFill>
                <a:latin typeface="+mn-ea"/>
                <a:cs typeface="+mn-ea"/>
              </a:rPr>
              <a:t>指对电子病历与医院信息平台相关标准符合性以及互联互通实际应用效果进行综合测试和评价，应用效果评价分为 </a:t>
            </a:r>
            <a:r>
              <a:rPr lang="en-US" altLang="zh-CN" sz="1500" b="1" kern="0" dirty="0">
                <a:solidFill>
                  <a:srgbClr val="005A9E"/>
                </a:solidFill>
                <a:latin typeface="+mn-ea"/>
                <a:cs typeface="+mn-ea"/>
              </a:rPr>
              <a:t>7 </a:t>
            </a:r>
            <a:r>
              <a:rPr lang="zh-CN" altLang="en-US" sz="1500" b="1" kern="0" dirty="0">
                <a:solidFill>
                  <a:srgbClr val="005A9E"/>
                </a:solidFill>
                <a:latin typeface="+mn-ea"/>
                <a:cs typeface="+mn-ea"/>
              </a:rPr>
              <a:t>个等级，由低到高依次为一级、二级、三级、四级乙等、四级甲等、五级乙等、五级甲等。五级及以上国家评，四级以下省里评。</a:t>
            </a:r>
            <a:r>
              <a:rPr lang="zh-CN" altLang="en-US" sz="1500" b="1" kern="0" dirty="0">
                <a:solidFill>
                  <a:srgbClr val="FF0000"/>
                </a:solidFill>
                <a:latin typeface="+mn-ea"/>
                <a:cs typeface="+mn-ea"/>
              </a:rPr>
              <a:t>以国家卫健委公布的“国家医疗健康信息互联互通标准化成熟度测评结果”确定的等级为准。</a:t>
            </a:r>
            <a:endParaRPr lang="en-US" altLang="zh-CN" sz="1500" b="1" kern="0" dirty="0">
              <a:solidFill>
                <a:srgbClr val="FF0000"/>
              </a:solidFill>
              <a:latin typeface="+mn-ea"/>
              <a:cs typeface="+mn-ea"/>
            </a:endParaRPr>
          </a:p>
          <a:p>
            <a:r>
              <a:rPr lang="zh-CN" altLang="en-US" sz="1500" b="1" kern="0" dirty="0">
                <a:solidFill>
                  <a:srgbClr val="005A9E"/>
                </a:solidFill>
                <a:latin typeface="+mn-ea"/>
                <a:cs typeface="+mn-ea"/>
              </a:rPr>
              <a:t>●</a:t>
            </a:r>
            <a:r>
              <a:rPr lang="zh-CN" altLang="en-US" sz="1500" b="1" kern="0" dirty="0">
                <a:solidFill>
                  <a:srgbClr val="FF0000"/>
                </a:solidFill>
                <a:latin typeface="+mn-ea"/>
                <a:cs typeface="+mn-ea"/>
              </a:rPr>
              <a:t>医院智慧管理分级</a:t>
            </a:r>
            <a:r>
              <a:rPr lang="zh-CN" altLang="en-US" sz="1500" b="1" kern="0" dirty="0">
                <a:solidFill>
                  <a:srgbClr val="005A9E"/>
                </a:solidFill>
                <a:latin typeface="+mn-ea"/>
                <a:cs typeface="+mn-ea"/>
              </a:rPr>
              <a:t>：按照国家卫生健康委办公厅关于印发医院智慧管理分级评估标准体系（试行）的通知</a:t>
            </a:r>
            <a:r>
              <a:rPr lang="en-US" altLang="zh-CN" sz="1500" b="1" kern="0" dirty="0">
                <a:solidFill>
                  <a:srgbClr val="005A9E"/>
                </a:solidFill>
                <a:latin typeface="+mn-ea"/>
                <a:cs typeface="+mn-ea"/>
              </a:rPr>
              <a:t>》</a:t>
            </a:r>
            <a:r>
              <a:rPr lang="zh-CN" altLang="en-US" sz="1500" b="1" kern="0" dirty="0">
                <a:solidFill>
                  <a:srgbClr val="005A9E"/>
                </a:solidFill>
                <a:latin typeface="+mn-ea"/>
                <a:cs typeface="+mn-ea"/>
              </a:rPr>
              <a:t>（国卫办医函</a:t>
            </a:r>
            <a:r>
              <a:rPr lang="en-US" altLang="zh-CN" sz="1500" b="1" kern="0" dirty="0">
                <a:solidFill>
                  <a:srgbClr val="005A9E"/>
                </a:solidFill>
                <a:latin typeface="+mn-ea"/>
                <a:cs typeface="+mn-ea"/>
              </a:rPr>
              <a:t>〔2021〕86 </a:t>
            </a:r>
            <a:r>
              <a:rPr lang="zh-CN" altLang="en-US" sz="1500" b="1" kern="0" dirty="0">
                <a:solidFill>
                  <a:srgbClr val="005A9E"/>
                </a:solidFill>
                <a:latin typeface="+mn-ea"/>
                <a:cs typeface="+mn-ea"/>
              </a:rPr>
              <a:t>号），医院智慧管理分级分为 </a:t>
            </a:r>
            <a:r>
              <a:rPr lang="en-US" altLang="zh-CN" sz="1500" b="1" kern="0" dirty="0">
                <a:solidFill>
                  <a:srgbClr val="005A9E"/>
                </a:solidFill>
                <a:latin typeface="+mn-ea"/>
                <a:cs typeface="+mn-ea"/>
              </a:rPr>
              <a:t>0—5 </a:t>
            </a:r>
            <a:r>
              <a:rPr lang="zh-CN" altLang="en-US" sz="1500" b="1" kern="0" dirty="0">
                <a:solidFill>
                  <a:srgbClr val="005A9E"/>
                </a:solidFill>
                <a:latin typeface="+mn-ea"/>
                <a:cs typeface="+mn-ea"/>
              </a:rPr>
              <a:t>共 </a:t>
            </a:r>
            <a:r>
              <a:rPr lang="en-US" altLang="zh-CN" sz="1500" b="1" kern="0" dirty="0">
                <a:solidFill>
                  <a:srgbClr val="005A9E"/>
                </a:solidFill>
                <a:latin typeface="+mn-ea"/>
                <a:cs typeface="+mn-ea"/>
              </a:rPr>
              <a:t>6 </a:t>
            </a:r>
            <a:r>
              <a:rPr lang="zh-CN" altLang="en-US" sz="1500" b="1" kern="0" dirty="0">
                <a:solidFill>
                  <a:srgbClr val="005A9E"/>
                </a:solidFill>
                <a:latin typeface="+mn-ea"/>
                <a:cs typeface="+mn-ea"/>
              </a:rPr>
              <a:t>个等级。评估分级作为建设参照，部分省份已经开展评估工作，按评估结果选择级别；</a:t>
            </a:r>
            <a:r>
              <a:rPr lang="zh-CN" altLang="en-US" sz="1500" b="1" kern="0" dirty="0">
                <a:solidFill>
                  <a:srgbClr val="FF0000"/>
                </a:solidFill>
                <a:latin typeface="+mn-ea"/>
                <a:cs typeface="+mn-ea"/>
              </a:rPr>
              <a:t>暂未开展</a:t>
            </a:r>
            <a:r>
              <a:rPr lang="zh-CN" altLang="en-US" sz="1500" b="1" kern="0" dirty="0">
                <a:solidFill>
                  <a:srgbClr val="005A9E"/>
                </a:solidFill>
                <a:latin typeface="+mn-ea"/>
                <a:cs typeface="+mn-ea"/>
              </a:rPr>
              <a:t>评估工作的省份选择</a:t>
            </a:r>
            <a:r>
              <a:rPr lang="zh-CN" altLang="en-US" sz="1500" b="1" kern="0" dirty="0">
                <a:solidFill>
                  <a:srgbClr val="FF0000"/>
                </a:solidFill>
                <a:latin typeface="+mn-ea"/>
                <a:cs typeface="+mn-ea"/>
              </a:rPr>
              <a:t>未测评</a:t>
            </a:r>
            <a:r>
              <a:rPr lang="zh-CN" altLang="en-US" sz="1500" b="1" kern="0" dirty="0">
                <a:solidFill>
                  <a:srgbClr val="005A9E"/>
                </a:solidFill>
                <a:latin typeface="+mn-ea"/>
                <a:cs typeface="+mn-ea"/>
              </a:rPr>
              <a:t>。</a:t>
            </a:r>
            <a:endParaRPr lang="en-US" altLang="zh-CN" sz="1500" b="1" kern="0" dirty="0">
              <a:solidFill>
                <a:srgbClr val="005A9E"/>
              </a:solidFill>
              <a:latin typeface="+mn-ea"/>
              <a:cs typeface="+mn-ea"/>
            </a:endParaRPr>
          </a:p>
          <a:p>
            <a:r>
              <a:rPr lang="zh-CN" altLang="en-US" sz="1500" b="1" kern="0" dirty="0">
                <a:solidFill>
                  <a:srgbClr val="005A9E"/>
                </a:solidFill>
                <a:latin typeface="+mn-ea"/>
                <a:cs typeface="+mn-ea"/>
              </a:rPr>
              <a:t>●</a:t>
            </a:r>
            <a:r>
              <a:rPr lang="zh-CN" altLang="en-US" sz="1500" b="1" kern="0" dirty="0">
                <a:solidFill>
                  <a:srgbClr val="FF0000"/>
                </a:solidFill>
                <a:latin typeface="+mn-ea"/>
                <a:cs typeface="+mn-ea"/>
              </a:rPr>
              <a:t>是否获得互联网医院执业许可：</a:t>
            </a:r>
            <a:r>
              <a:rPr lang="zh-CN" altLang="en-US" sz="1500" b="1" kern="0" dirty="0">
                <a:solidFill>
                  <a:srgbClr val="005A9E"/>
                </a:solidFill>
                <a:latin typeface="+mn-ea"/>
                <a:cs typeface="+mn-ea"/>
              </a:rPr>
              <a:t>按照</a:t>
            </a:r>
            <a:r>
              <a:rPr lang="en-US" altLang="zh-CN" sz="1500" b="1" kern="0" dirty="0">
                <a:solidFill>
                  <a:srgbClr val="005A9E"/>
                </a:solidFill>
                <a:latin typeface="+mn-ea"/>
                <a:cs typeface="+mn-ea"/>
              </a:rPr>
              <a:t>《</a:t>
            </a:r>
            <a:r>
              <a:rPr lang="zh-CN" altLang="en-US" sz="1500" b="1" kern="0" dirty="0">
                <a:solidFill>
                  <a:srgbClr val="005A9E"/>
                </a:solidFill>
                <a:latin typeface="+mn-ea"/>
                <a:cs typeface="+mn-ea"/>
              </a:rPr>
              <a:t>关于印发互联网诊疗管理办法（试行）等 </a:t>
            </a:r>
            <a:r>
              <a:rPr lang="en-US" altLang="zh-CN" sz="1500" b="1" kern="0" dirty="0">
                <a:solidFill>
                  <a:srgbClr val="005A9E"/>
                </a:solidFill>
                <a:latin typeface="+mn-ea"/>
                <a:cs typeface="+mn-ea"/>
              </a:rPr>
              <a:t>3 </a:t>
            </a:r>
            <a:r>
              <a:rPr lang="zh-CN" altLang="en-US" sz="1500" b="1" kern="0" dirty="0">
                <a:solidFill>
                  <a:srgbClr val="005A9E"/>
                </a:solidFill>
                <a:latin typeface="+mn-ea"/>
                <a:cs typeface="+mn-ea"/>
              </a:rPr>
              <a:t>个文件的通知</a:t>
            </a:r>
            <a:r>
              <a:rPr lang="en-US" altLang="zh-CN" sz="1500" b="1" kern="0" dirty="0">
                <a:solidFill>
                  <a:srgbClr val="005A9E"/>
                </a:solidFill>
                <a:latin typeface="+mn-ea"/>
                <a:cs typeface="+mn-ea"/>
              </a:rPr>
              <a:t>》</a:t>
            </a:r>
            <a:r>
              <a:rPr lang="zh-CN" altLang="en-US" sz="1500" b="1" kern="0" dirty="0">
                <a:solidFill>
                  <a:srgbClr val="005A9E"/>
                </a:solidFill>
                <a:latin typeface="+mn-ea"/>
                <a:cs typeface="+mn-ea"/>
              </a:rPr>
              <a:t>（国卫医发</a:t>
            </a:r>
            <a:r>
              <a:rPr lang="en-US" altLang="zh-CN" sz="1500" b="1" kern="0" dirty="0">
                <a:solidFill>
                  <a:srgbClr val="005A9E"/>
                </a:solidFill>
                <a:latin typeface="+mn-ea"/>
                <a:cs typeface="+mn-ea"/>
              </a:rPr>
              <a:t>〔2018〕25 </a:t>
            </a:r>
            <a:r>
              <a:rPr lang="zh-CN" altLang="en-US" sz="1500" b="1" kern="0" dirty="0">
                <a:solidFill>
                  <a:srgbClr val="005A9E"/>
                </a:solidFill>
                <a:latin typeface="+mn-ea"/>
                <a:cs typeface="+mn-ea"/>
              </a:rPr>
              <a:t>号）相关规定，医院提出申请，经卫生健康行政部门审核批准设置，医院按照有关法律法规和规章申请执业登记后在</a:t>
            </a:r>
            <a:r>
              <a:rPr lang="en-US" altLang="zh-CN" sz="1500" b="1" kern="0" dirty="0">
                <a:solidFill>
                  <a:srgbClr val="FF0000"/>
                </a:solidFill>
                <a:latin typeface="+mn-ea"/>
                <a:cs typeface="+mn-ea"/>
              </a:rPr>
              <a:t>《</a:t>
            </a:r>
            <a:r>
              <a:rPr lang="zh-CN" altLang="en-US" sz="1500" b="1" kern="0" dirty="0">
                <a:solidFill>
                  <a:srgbClr val="FF0000"/>
                </a:solidFill>
                <a:latin typeface="+mn-ea"/>
                <a:cs typeface="+mn-ea"/>
              </a:rPr>
              <a:t>医疗机构执业许可证</a:t>
            </a:r>
            <a:r>
              <a:rPr lang="en-US" altLang="zh-CN" sz="1500" b="1" kern="0" dirty="0">
                <a:solidFill>
                  <a:srgbClr val="FF0000"/>
                </a:solidFill>
                <a:latin typeface="+mn-ea"/>
                <a:cs typeface="+mn-ea"/>
              </a:rPr>
              <a:t>》</a:t>
            </a:r>
            <a:r>
              <a:rPr lang="zh-CN" altLang="en-US" sz="1500" b="1" kern="0" dirty="0">
                <a:solidFill>
                  <a:srgbClr val="005A9E"/>
                </a:solidFill>
                <a:latin typeface="+mn-ea"/>
                <a:cs typeface="+mn-ea"/>
              </a:rPr>
              <a:t>增加</a:t>
            </a:r>
            <a:r>
              <a:rPr lang="zh-CN" altLang="en-US" sz="1500" b="1" kern="0" dirty="0">
                <a:solidFill>
                  <a:srgbClr val="FF0000"/>
                </a:solidFill>
                <a:latin typeface="+mn-ea"/>
                <a:cs typeface="+mn-ea"/>
              </a:rPr>
              <a:t>互联网医院执业许可</a:t>
            </a:r>
            <a:r>
              <a:rPr lang="zh-CN" altLang="en-US" sz="1500" b="1" kern="0" dirty="0">
                <a:solidFill>
                  <a:srgbClr val="005A9E"/>
                </a:solidFill>
                <a:latin typeface="+mn-ea"/>
                <a:cs typeface="+mn-ea"/>
              </a:rPr>
              <a:t>。</a:t>
            </a:r>
            <a:endParaRPr lang="zh-CN" altLang="en-US" sz="1500" b="1" kern="0" dirty="0">
              <a:solidFill>
                <a:srgbClr val="005A9E"/>
              </a:solidFill>
              <a:latin typeface="+mn-ea"/>
              <a:cs typeface="+mn-ea"/>
            </a:endParaRPr>
          </a:p>
        </p:txBody>
      </p:sp>
      <p:sp>
        <p:nvSpPr>
          <p:cNvPr id="25" name="文本框 24"/>
          <p:cNvSpPr txBox="1"/>
          <p:nvPr/>
        </p:nvSpPr>
        <p:spPr>
          <a:xfrm>
            <a:off x="324255" y="3571538"/>
            <a:ext cx="2710830" cy="278859"/>
          </a:xfrm>
          <a:prstGeom prst="rect">
            <a:avLst/>
          </a:prstGeom>
          <a:noFill/>
          <a:ln w="28575">
            <a:solidFill>
              <a:srgbClr val="FF0000"/>
            </a:solidFill>
          </a:ln>
        </p:spPr>
        <p:txBody>
          <a:bodyPr wrap="square" rtlCol="0">
            <a:spAutoFit/>
          </a:bodyPr>
          <a:lstStyle/>
          <a:p>
            <a:pPr>
              <a:lnSpc>
                <a:spcPts val="1200"/>
              </a:lnSpc>
            </a:pPr>
            <a:endParaRPr lang="zh-CN" altLang="en-US" dirty="0">
              <a:ln w="19050">
                <a:solidFill>
                  <a:schemeClr val="tx1"/>
                </a:solidFill>
              </a:ln>
            </a:endParaRPr>
          </a:p>
        </p:txBody>
      </p:sp>
      <p:sp>
        <p:nvSpPr>
          <p:cNvPr id="28" name="文本框 27"/>
          <p:cNvSpPr txBox="1"/>
          <p:nvPr/>
        </p:nvSpPr>
        <p:spPr>
          <a:xfrm>
            <a:off x="307550" y="5091233"/>
            <a:ext cx="2783281" cy="411758"/>
          </a:xfrm>
          <a:prstGeom prst="rect">
            <a:avLst/>
          </a:prstGeom>
          <a:noFill/>
          <a:ln w="19050">
            <a:solidFill>
              <a:srgbClr val="FF0000"/>
            </a:solidFill>
          </a:ln>
        </p:spPr>
        <p:txBody>
          <a:bodyPr wrap="square" rtlCol="0">
            <a:spAutoFit/>
          </a:bodyPr>
          <a:lstStyle/>
          <a:p>
            <a:endParaRPr lang="zh-CN" altLang="en-US" dirty="0"/>
          </a:p>
        </p:txBody>
      </p:sp>
      <p:sp>
        <p:nvSpPr>
          <p:cNvPr id="30" name="文本框 29"/>
          <p:cNvSpPr txBox="1"/>
          <p:nvPr/>
        </p:nvSpPr>
        <p:spPr>
          <a:xfrm>
            <a:off x="293238" y="6312610"/>
            <a:ext cx="2783281" cy="415498"/>
          </a:xfrm>
          <a:prstGeom prst="rect">
            <a:avLst/>
          </a:prstGeom>
          <a:noFill/>
          <a:ln w="19050">
            <a:solidFill>
              <a:srgbClr val="FF0000"/>
            </a:solidFill>
          </a:ln>
        </p:spPr>
        <p:txBody>
          <a:bodyPr wrap="square" rtlCol="0">
            <a:spAutoFit/>
          </a:bodyPr>
          <a:lstStyle/>
          <a:p>
            <a:endParaRPr lang="zh-CN" altLang="en-US" dirty="0"/>
          </a:p>
        </p:txBody>
      </p:sp>
      <p:sp>
        <p:nvSpPr>
          <p:cNvPr id="33" name="文本框 32"/>
          <p:cNvSpPr txBox="1"/>
          <p:nvPr/>
        </p:nvSpPr>
        <p:spPr>
          <a:xfrm>
            <a:off x="322219" y="3911352"/>
            <a:ext cx="2710830" cy="278859"/>
          </a:xfrm>
          <a:prstGeom prst="rect">
            <a:avLst/>
          </a:prstGeom>
          <a:noFill/>
          <a:ln w="19050">
            <a:solidFill>
              <a:srgbClr val="FF0000"/>
            </a:solidFill>
          </a:ln>
        </p:spPr>
        <p:txBody>
          <a:bodyPr wrap="square" rtlCol="0">
            <a:spAutoFit/>
          </a:bodyPr>
          <a:lstStyle/>
          <a:p>
            <a:pPr>
              <a:lnSpc>
                <a:spcPts val="1200"/>
              </a:lnSpc>
            </a:pPr>
            <a:endParaRPr lang="zh-CN" altLang="en-US" dirty="0"/>
          </a:p>
        </p:txBody>
      </p:sp>
      <p:sp>
        <p:nvSpPr>
          <p:cNvPr id="40" name="文本框 39"/>
          <p:cNvSpPr txBox="1"/>
          <p:nvPr/>
        </p:nvSpPr>
        <p:spPr>
          <a:xfrm>
            <a:off x="322219" y="4265794"/>
            <a:ext cx="3359344" cy="238045"/>
          </a:xfrm>
          <a:prstGeom prst="rect">
            <a:avLst/>
          </a:prstGeom>
          <a:noFill/>
          <a:ln>
            <a:solidFill>
              <a:srgbClr val="FF0000"/>
            </a:solidFill>
          </a:ln>
        </p:spPr>
        <p:txBody>
          <a:bodyPr wrap="square" rtlCol="0">
            <a:spAutoFit/>
          </a:bodyPr>
          <a:lstStyle/>
          <a:p>
            <a:pPr>
              <a:lnSpc>
                <a:spcPts val="1200"/>
              </a:lnSpc>
            </a:pPr>
            <a:endParaRPr lang="zh-CN" altLang="en-US" dirty="0"/>
          </a:p>
        </p:txBody>
      </p:sp>
      <p:sp>
        <p:nvSpPr>
          <p:cNvPr id="43" name="文本框 42"/>
          <p:cNvSpPr txBox="1"/>
          <p:nvPr/>
        </p:nvSpPr>
        <p:spPr>
          <a:xfrm>
            <a:off x="307550" y="4561551"/>
            <a:ext cx="3359345" cy="278859"/>
          </a:xfrm>
          <a:prstGeom prst="rect">
            <a:avLst/>
          </a:prstGeom>
          <a:noFill/>
          <a:ln w="19050">
            <a:solidFill>
              <a:srgbClr val="FF0000"/>
            </a:solidFill>
          </a:ln>
        </p:spPr>
        <p:txBody>
          <a:bodyPr wrap="square" rtlCol="0">
            <a:spAutoFit/>
          </a:bodyPr>
          <a:lstStyle/>
          <a:p>
            <a:pPr>
              <a:lnSpc>
                <a:spcPts val="1200"/>
              </a:lnSpc>
            </a:pPr>
            <a:endParaRPr lang="zh-CN" altLang="en-US"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3" name="文本框 2"/>
          <p:cNvSpPr txBox="1"/>
          <p:nvPr/>
        </p:nvSpPr>
        <p:spPr>
          <a:xfrm>
            <a:off x="307549" y="5744195"/>
            <a:ext cx="2783281" cy="411758"/>
          </a:xfrm>
          <a:prstGeom prst="rect">
            <a:avLst/>
          </a:prstGeom>
          <a:noFill/>
          <a:ln w="19050">
            <a:solidFill>
              <a:srgbClr val="FF0000"/>
            </a:solidFill>
          </a:ln>
        </p:spPr>
        <p:txBody>
          <a:bodyPr wrap="square" rtlCol="0">
            <a:spAutoFit/>
          </a:bodyPr>
          <a:lstStyle/>
          <a:p>
            <a:endParaRPr lang="zh-CN" altLang="en-US" dirty="0"/>
          </a:p>
        </p:txBody>
      </p:sp>
      <p:sp>
        <p:nvSpPr>
          <p:cNvPr id="4" name="TextBox 43"/>
          <p:cNvSpPr txBox="1">
            <a:spLocks noChangeArrowheads="1"/>
          </p:cNvSpPr>
          <p:nvPr/>
        </p:nvSpPr>
        <p:spPr bwMode="auto">
          <a:xfrm>
            <a:off x="2590428" y="189434"/>
            <a:ext cx="7969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41540" y="1469048"/>
            <a:ext cx="4916384" cy="5187055"/>
          </a:xfrm>
          <a:prstGeom prst="rect">
            <a:avLst/>
          </a:prstGeom>
        </p:spPr>
      </p:pic>
      <p:sp>
        <p:nvSpPr>
          <p:cNvPr id="19"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257800" y="712470"/>
            <a:ext cx="6924675" cy="6148705"/>
          </a:xfrm>
          <a:prstGeom prst="rect">
            <a:avLst/>
          </a:prstGeom>
          <a:solidFill>
            <a:schemeClr val="bg1"/>
          </a:solidFill>
          <a:ln w="19050">
            <a:solidFill>
              <a:srgbClr val="FF0000"/>
            </a:solidFill>
          </a:ln>
        </p:spPr>
        <p:txBody>
          <a:bodyPr wrap="square" rtlCol="0">
            <a:noAutofit/>
          </a:bodyPr>
          <a:lstStyle/>
          <a:p>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在岗职工数：</a:t>
            </a:r>
            <a:r>
              <a:rPr lang="zh-CN" altLang="en-US" sz="2000" b="1" kern="0" dirty="0">
                <a:solidFill>
                  <a:srgbClr val="005A9E"/>
                </a:solidFill>
                <a:latin typeface="+mn-ea"/>
                <a:cs typeface="+mn-ea"/>
              </a:rPr>
              <a:t>在医疗卫生机构工作并由单位支付工资的人员。</a:t>
            </a:r>
            <a:r>
              <a:rPr lang="zh-CN" altLang="en-US" sz="2000" b="1" kern="0" dirty="0">
                <a:solidFill>
                  <a:srgbClr val="005A9E"/>
                </a:solidFill>
                <a:highlight>
                  <a:srgbClr val="FFFF00"/>
                </a:highlight>
                <a:latin typeface="+mn-ea"/>
                <a:cs typeface="+mn-ea"/>
              </a:rPr>
              <a:t>包括</a:t>
            </a:r>
            <a:r>
              <a:rPr lang="zh-CN" altLang="en-US" sz="2000" b="1" kern="0" dirty="0">
                <a:solidFill>
                  <a:srgbClr val="005A9E"/>
                </a:solidFill>
                <a:latin typeface="+mn-ea"/>
                <a:cs typeface="+mn-ea"/>
              </a:rPr>
              <a:t>在编及合同制人员、派遣人员、返聘和临聘本单位半年以上人员（如护士、医师等），</a:t>
            </a:r>
            <a:r>
              <a:rPr lang="zh-CN" altLang="en-US" sz="2000" b="1" kern="0" dirty="0">
                <a:solidFill>
                  <a:srgbClr val="005A9E"/>
                </a:solidFill>
                <a:highlight>
                  <a:srgbClr val="FFFF00"/>
                </a:highlight>
                <a:latin typeface="+mn-ea"/>
                <a:cs typeface="+mn-ea"/>
              </a:rPr>
              <a:t>不包括</a:t>
            </a:r>
            <a:r>
              <a:rPr lang="zh-CN" altLang="en-US" sz="2000" b="1" kern="0" dirty="0">
                <a:solidFill>
                  <a:srgbClr val="005A9E"/>
                </a:solidFill>
                <a:latin typeface="+mn-ea"/>
                <a:cs typeface="+mn-ea"/>
              </a:rPr>
              <a:t>离退休人员、退职人员、离开本单位仍保留劳动关系人员、返聘和临聘本单位不足半年人员。</a:t>
            </a:r>
            <a:r>
              <a:rPr lang="zh-CN" altLang="en-US" sz="2000" b="1" kern="0" dirty="0">
                <a:solidFill>
                  <a:srgbClr val="005A9E"/>
                </a:solidFill>
                <a:highlight>
                  <a:srgbClr val="FFFF00"/>
                </a:highlight>
                <a:latin typeface="+mn-ea"/>
                <a:cs typeface="+mn-ea"/>
              </a:rPr>
              <a:t>多点执业医师</a:t>
            </a:r>
            <a:r>
              <a:rPr lang="zh-CN" altLang="en-US" sz="2000" b="1" kern="0" dirty="0">
                <a:solidFill>
                  <a:srgbClr val="005A9E"/>
                </a:solidFill>
                <a:latin typeface="+mn-ea"/>
                <a:cs typeface="+mn-ea"/>
              </a:rPr>
              <a:t>一律</a:t>
            </a:r>
            <a:r>
              <a:rPr lang="zh-CN" altLang="en-US" sz="2000" b="1" kern="0" dirty="0">
                <a:solidFill>
                  <a:srgbClr val="005A9E"/>
                </a:solidFill>
                <a:highlight>
                  <a:srgbClr val="FFFF00"/>
                </a:highlight>
                <a:latin typeface="+mn-ea"/>
                <a:cs typeface="+mn-ea"/>
              </a:rPr>
              <a:t>计入第 </a:t>
            </a:r>
            <a:r>
              <a:rPr lang="en-US" altLang="zh-CN" sz="2000" b="1" kern="0" dirty="0">
                <a:solidFill>
                  <a:srgbClr val="005A9E"/>
                </a:solidFill>
                <a:highlight>
                  <a:srgbClr val="FFFF00"/>
                </a:highlight>
                <a:latin typeface="+mn-ea"/>
                <a:cs typeface="+mn-ea"/>
              </a:rPr>
              <a:t>1 </a:t>
            </a:r>
            <a:r>
              <a:rPr lang="zh-CN" altLang="en-US" sz="2000" b="1" kern="0" dirty="0">
                <a:solidFill>
                  <a:srgbClr val="005A9E"/>
                </a:solidFill>
                <a:highlight>
                  <a:srgbClr val="FFFF00"/>
                </a:highlight>
                <a:latin typeface="+mn-ea"/>
                <a:cs typeface="+mn-ea"/>
              </a:rPr>
              <a:t>执业单位</a:t>
            </a:r>
            <a:r>
              <a:rPr lang="zh-CN" altLang="en-US" sz="2000" b="1" kern="0" dirty="0">
                <a:solidFill>
                  <a:srgbClr val="005A9E"/>
                </a:solidFill>
                <a:latin typeface="+mn-ea"/>
                <a:cs typeface="+mn-ea"/>
              </a:rPr>
              <a:t>在岗职工人数，不再计入第 </a:t>
            </a:r>
            <a:r>
              <a:rPr lang="en-US" altLang="zh-CN" sz="2000" b="1" kern="0" dirty="0">
                <a:solidFill>
                  <a:srgbClr val="005A9E"/>
                </a:solidFill>
                <a:latin typeface="+mn-ea"/>
                <a:cs typeface="+mn-ea"/>
              </a:rPr>
              <a:t>2</a:t>
            </a:r>
            <a:r>
              <a:rPr lang="zh-CN" altLang="en-US" sz="2000" b="1" kern="0" dirty="0">
                <a:solidFill>
                  <a:srgbClr val="005A9E"/>
                </a:solidFill>
                <a:latin typeface="+mn-ea"/>
                <a:cs typeface="+mn-ea"/>
              </a:rPr>
              <a:t>、</a:t>
            </a:r>
            <a:r>
              <a:rPr lang="en-US" altLang="zh-CN" sz="2000" b="1" kern="0" dirty="0">
                <a:solidFill>
                  <a:srgbClr val="005A9E"/>
                </a:solidFill>
                <a:latin typeface="+mn-ea"/>
                <a:cs typeface="+mn-ea"/>
              </a:rPr>
              <a:t>3 </a:t>
            </a:r>
            <a:r>
              <a:rPr lang="zh-CN" altLang="en-US" sz="2000" b="1" kern="0" dirty="0">
                <a:solidFill>
                  <a:srgbClr val="005A9E"/>
                </a:solidFill>
                <a:latin typeface="+mn-ea"/>
                <a:cs typeface="+mn-ea"/>
              </a:rPr>
              <a:t>执业单位在岗人数。</a:t>
            </a:r>
            <a:endParaRPr lang="en-US" altLang="zh-CN" sz="2000" b="1" kern="0" dirty="0">
              <a:solidFill>
                <a:srgbClr val="005A9E"/>
              </a:solidFill>
              <a:latin typeface="+mn-ea"/>
              <a:cs typeface="+mn-ea"/>
            </a:endParaRPr>
          </a:p>
          <a:p>
            <a:r>
              <a:rPr lang="zh-CN" altLang="zh-CN" sz="2000" b="1" kern="0" dirty="0">
                <a:solidFill>
                  <a:srgbClr val="005A9E"/>
                </a:solidFill>
                <a:latin typeface="+mn-ea"/>
                <a:cs typeface="+mn-ea"/>
              </a:rPr>
              <a:t>●</a:t>
            </a:r>
            <a:r>
              <a:rPr lang="zh-CN" altLang="en-US" sz="2000" b="1" kern="0" dirty="0">
                <a:solidFill>
                  <a:srgbClr val="FF0000"/>
                </a:solidFill>
                <a:latin typeface="+mn-ea"/>
                <a:cs typeface="+mn-ea"/>
              </a:rPr>
              <a:t>卫生技术人员数：</a:t>
            </a:r>
            <a:r>
              <a:rPr lang="zh-CN" altLang="en-US" sz="2000" b="1" kern="0" dirty="0">
                <a:solidFill>
                  <a:srgbClr val="005A9E"/>
                </a:solidFill>
                <a:latin typeface="+mn-ea"/>
                <a:cs typeface="+mn-ea"/>
              </a:rPr>
              <a:t>采用</a:t>
            </a:r>
            <a:r>
              <a:rPr lang="zh-CN" altLang="en-US" sz="2000" b="1" kern="0" dirty="0">
                <a:solidFill>
                  <a:srgbClr val="005A9E"/>
                </a:solidFill>
                <a:highlight>
                  <a:srgbClr val="FFFF00"/>
                </a:highlight>
                <a:latin typeface="+mn-ea"/>
                <a:cs typeface="+mn-ea"/>
              </a:rPr>
              <a:t>卫统制度口径，</a:t>
            </a:r>
            <a:r>
              <a:rPr lang="zh-CN" altLang="en-US" sz="2000" b="1" kern="0" dirty="0">
                <a:solidFill>
                  <a:srgbClr val="005A9E"/>
                </a:solidFill>
                <a:latin typeface="+mn-ea"/>
                <a:cs typeface="+mn-ea"/>
              </a:rPr>
              <a:t>包括执业（助理）医师、药师（士）、注册护士、技师（士）、其他卫生技术人员（见习医师等）</a:t>
            </a:r>
            <a:r>
              <a:rPr lang="zh-CN" altLang="en-US" sz="2000" b="1" kern="0" dirty="0">
                <a:solidFill>
                  <a:srgbClr val="005A9E"/>
                </a:solidFill>
                <a:highlight>
                  <a:srgbClr val="FFFF00"/>
                </a:highlight>
                <a:latin typeface="+mn-ea"/>
                <a:cs typeface="+mn-ea"/>
              </a:rPr>
              <a:t>。注意：本报表未罗列全所有类别人员，需要计入未列入卫生技术人员。</a:t>
            </a:r>
            <a:endParaRPr lang="en-US" altLang="zh-CN" sz="2000" b="1" kern="0" dirty="0">
              <a:solidFill>
                <a:srgbClr val="005A9E"/>
              </a:solidFill>
              <a:latin typeface="+mn-ea"/>
              <a:cs typeface="+mn-ea"/>
            </a:endParaRPr>
          </a:p>
          <a:p>
            <a:r>
              <a:rPr lang="zh-CN" altLang="zh-CN" sz="2000" b="1" kern="0" dirty="0">
                <a:solidFill>
                  <a:srgbClr val="005A9E"/>
                </a:solidFill>
                <a:latin typeface="+mn-ea"/>
                <a:cs typeface="+mn-ea"/>
              </a:rPr>
              <a:t>●</a:t>
            </a:r>
            <a:r>
              <a:rPr lang="zh-CN" altLang="en-US" sz="2000" b="1" kern="0" dirty="0">
                <a:solidFill>
                  <a:srgbClr val="FF0000"/>
                </a:solidFill>
                <a:latin typeface="+mn-ea"/>
                <a:cs typeface="+mn-ea"/>
              </a:rPr>
              <a:t>执业（助理）医师人数、中医类别执业（助理）医师人数：</a:t>
            </a:r>
            <a:r>
              <a:rPr lang="zh-CN" altLang="en-US" sz="2000" b="1" kern="0" dirty="0">
                <a:solidFill>
                  <a:srgbClr val="005A9E"/>
                </a:solidFill>
                <a:latin typeface="+mn-ea"/>
                <a:cs typeface="+mn-ea"/>
              </a:rPr>
              <a:t>指所有取得执业（助理）医师资格证书、中医类别执业（助理）医师资格证书且</a:t>
            </a:r>
            <a:r>
              <a:rPr lang="zh-CN" altLang="en-US" sz="2000" b="1" kern="0" dirty="0">
                <a:solidFill>
                  <a:srgbClr val="005A9E"/>
                </a:solidFill>
                <a:highlight>
                  <a:srgbClr val="FFFF00"/>
                </a:highlight>
                <a:latin typeface="+mn-ea"/>
                <a:cs typeface="+mn-ea"/>
              </a:rPr>
              <a:t>实际从事临床工作</a:t>
            </a:r>
            <a:r>
              <a:rPr lang="zh-CN" altLang="en-US" sz="2000" b="1" kern="0" dirty="0">
                <a:solidFill>
                  <a:srgbClr val="005A9E"/>
                </a:solidFill>
                <a:latin typeface="+mn-ea"/>
                <a:cs typeface="+mn-ea"/>
              </a:rPr>
              <a:t>的相应在岗人员数，包括从事临床或监督工作并</a:t>
            </a:r>
            <a:r>
              <a:rPr lang="zh-CN" altLang="en-US" sz="2000" b="1" kern="0" dirty="0">
                <a:solidFill>
                  <a:srgbClr val="005A9E"/>
                </a:solidFill>
                <a:highlight>
                  <a:srgbClr val="FFFF00"/>
                </a:highlight>
                <a:latin typeface="+mn-ea"/>
                <a:cs typeface="+mn-ea"/>
              </a:rPr>
              <a:t>同时从事管理工作</a:t>
            </a:r>
            <a:r>
              <a:rPr lang="zh-CN" altLang="en-US" sz="2000" b="1" kern="0" dirty="0">
                <a:solidFill>
                  <a:srgbClr val="005A9E"/>
                </a:solidFill>
                <a:latin typeface="+mn-ea"/>
                <a:cs typeface="+mn-ea"/>
              </a:rPr>
              <a:t>的人员（如院长、书记等）。</a:t>
            </a:r>
            <a:endParaRPr lang="en-US" altLang="zh-CN" sz="2000" b="1" kern="0" dirty="0">
              <a:solidFill>
                <a:srgbClr val="005A9E"/>
              </a:solidFill>
              <a:latin typeface="+mn-ea"/>
              <a:cs typeface="+mn-ea"/>
            </a:endParaRPr>
          </a:p>
          <a:p>
            <a:r>
              <a:rPr lang="zh-CN" altLang="zh-CN" sz="2000" b="1" kern="0" dirty="0">
                <a:solidFill>
                  <a:srgbClr val="005A9E"/>
                </a:solidFill>
                <a:latin typeface="+mn-ea"/>
                <a:cs typeface="+mn-ea"/>
              </a:rPr>
              <a:t>●</a:t>
            </a:r>
            <a:r>
              <a:rPr lang="zh-CN" altLang="en-US" sz="2000" b="1" kern="0" dirty="0">
                <a:solidFill>
                  <a:srgbClr val="FF0000"/>
                </a:solidFill>
                <a:latin typeface="+mn-ea"/>
                <a:cs typeface="+mn-ea"/>
              </a:rPr>
              <a:t>中医专长医师数</a:t>
            </a:r>
            <a:r>
              <a:rPr lang="zh-CN" altLang="en-US" sz="2000" b="1" kern="0" dirty="0">
                <a:solidFill>
                  <a:srgbClr val="005A9E"/>
                </a:solidFill>
                <a:latin typeface="+mn-ea"/>
                <a:cs typeface="+mn-ea"/>
              </a:rPr>
              <a:t>：取得</a:t>
            </a:r>
            <a:r>
              <a:rPr lang="en-US" altLang="zh-CN" sz="2000" b="1" kern="0" dirty="0">
                <a:solidFill>
                  <a:srgbClr val="005A9E"/>
                </a:solidFill>
                <a:latin typeface="+mn-ea"/>
                <a:cs typeface="+mn-ea"/>
              </a:rPr>
              <a:t>《</a:t>
            </a:r>
            <a:r>
              <a:rPr lang="zh-CN" altLang="en-US" sz="2000" b="1" kern="0" dirty="0">
                <a:solidFill>
                  <a:srgbClr val="005A9E"/>
                </a:solidFill>
                <a:latin typeface="+mn-ea"/>
                <a:cs typeface="+mn-ea"/>
              </a:rPr>
              <a:t>中医（专长）医师资格证书</a:t>
            </a:r>
            <a:r>
              <a:rPr lang="en-US" altLang="zh-CN" sz="2000" b="1" kern="0" dirty="0">
                <a:solidFill>
                  <a:srgbClr val="005A9E"/>
                </a:solidFill>
                <a:latin typeface="+mn-ea"/>
                <a:cs typeface="+mn-ea"/>
              </a:rPr>
              <a:t>》</a:t>
            </a:r>
            <a:r>
              <a:rPr lang="zh-CN" altLang="en-US" sz="2000" b="1" kern="0" dirty="0">
                <a:solidFill>
                  <a:srgbClr val="005A9E"/>
                </a:solidFill>
                <a:latin typeface="+mn-ea"/>
                <a:cs typeface="+mn-ea"/>
              </a:rPr>
              <a:t>和</a:t>
            </a:r>
            <a:r>
              <a:rPr lang="en-US" altLang="zh-CN" sz="2000" b="1" kern="0" dirty="0">
                <a:solidFill>
                  <a:srgbClr val="005A9E"/>
                </a:solidFill>
                <a:latin typeface="+mn-ea"/>
                <a:cs typeface="+mn-ea"/>
              </a:rPr>
              <a:t>《</a:t>
            </a:r>
            <a:r>
              <a:rPr lang="zh-CN" altLang="en-US" sz="2000" b="1" kern="0" dirty="0">
                <a:solidFill>
                  <a:srgbClr val="005A9E"/>
                </a:solidFill>
                <a:latin typeface="+mn-ea"/>
                <a:cs typeface="+mn-ea"/>
              </a:rPr>
              <a:t>中医（专长）医师执业证书</a:t>
            </a:r>
            <a:r>
              <a:rPr lang="en-US" altLang="zh-CN" sz="2000" b="1" kern="0" dirty="0">
                <a:solidFill>
                  <a:srgbClr val="005A9E"/>
                </a:solidFill>
                <a:latin typeface="+mn-ea"/>
                <a:cs typeface="+mn-ea"/>
              </a:rPr>
              <a:t>》</a:t>
            </a:r>
            <a:endParaRPr lang="en-US" altLang="zh-CN" sz="2000" b="1" kern="0" dirty="0">
              <a:solidFill>
                <a:srgbClr val="005A9E"/>
              </a:solidFill>
              <a:latin typeface="+mn-ea"/>
              <a:cs typeface="+mn-ea"/>
            </a:endParaRPr>
          </a:p>
          <a:p>
            <a:r>
              <a:rPr lang="zh-CN" altLang="zh-CN" sz="2000" b="1" kern="0" dirty="0">
                <a:solidFill>
                  <a:srgbClr val="005A9E"/>
                </a:solidFill>
                <a:latin typeface="+mn-ea"/>
                <a:cs typeface="+mn-ea"/>
              </a:rPr>
              <a:t>●</a:t>
            </a:r>
            <a:r>
              <a:rPr lang="zh-CN" altLang="en-US" sz="2000" b="1" kern="0" dirty="0">
                <a:solidFill>
                  <a:srgbClr val="FF0000"/>
                </a:solidFill>
                <a:latin typeface="+mn-ea"/>
                <a:cs typeface="+mn-ea"/>
              </a:rPr>
              <a:t>注册为全科医学专业人数、取得全科医生培训合格证的人数、西学中人数</a:t>
            </a: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时点数</a:t>
            </a:r>
            <a:r>
              <a:rPr lang="zh-CN" altLang="en-US" sz="2000" b="1" kern="0" dirty="0">
                <a:solidFill>
                  <a:srgbClr val="005A9E"/>
                </a:solidFill>
                <a:latin typeface="+mn-ea"/>
                <a:cs typeface="+mn-ea"/>
              </a:rPr>
              <a:t>。截止到当年</a:t>
            </a:r>
            <a:r>
              <a:rPr lang="zh-CN" altLang="en-US" sz="2000" b="1" kern="0" dirty="0">
                <a:solidFill>
                  <a:srgbClr val="005A9E"/>
                </a:solidFill>
                <a:latin typeface="+mn-ea"/>
                <a:cs typeface="+mn-ea"/>
              </a:rPr>
              <a:t>年底，相应在岗人数，非当年新增数。</a:t>
            </a:r>
            <a:endParaRPr lang="zh-CN" altLang="en-US" sz="2000" b="1" kern="0" dirty="0">
              <a:solidFill>
                <a:srgbClr val="005A9E"/>
              </a:solidFill>
              <a:latin typeface="+mn-ea"/>
              <a:cs typeface="+mn-ea"/>
            </a:endParaRPr>
          </a:p>
        </p:txBody>
      </p:sp>
      <p:sp>
        <p:nvSpPr>
          <p:cNvPr id="25" name="文本框 24"/>
          <p:cNvSpPr txBox="1"/>
          <p:nvPr/>
        </p:nvSpPr>
        <p:spPr>
          <a:xfrm>
            <a:off x="311609" y="1502072"/>
            <a:ext cx="2592288" cy="227288"/>
          </a:xfrm>
          <a:prstGeom prst="rect">
            <a:avLst/>
          </a:prstGeom>
          <a:noFill/>
          <a:ln>
            <a:solidFill>
              <a:srgbClr val="FF0000"/>
            </a:solidFill>
          </a:ln>
        </p:spPr>
        <p:txBody>
          <a:bodyPr wrap="square" rtlCol="0">
            <a:spAutoFit/>
          </a:bodyPr>
          <a:lstStyle/>
          <a:p>
            <a:pPr>
              <a:lnSpc>
                <a:spcPts val="1200"/>
              </a:lnSpc>
            </a:pPr>
            <a:endParaRPr lang="zh-CN" altLang="en-US" dirty="0">
              <a:ln w="19050">
                <a:solidFill>
                  <a:schemeClr val="tx1"/>
                </a:solidFill>
              </a:ln>
            </a:endParaRPr>
          </a:p>
        </p:txBody>
      </p:sp>
      <p:sp>
        <p:nvSpPr>
          <p:cNvPr id="28" name="文本框 27"/>
          <p:cNvSpPr txBox="1"/>
          <p:nvPr/>
        </p:nvSpPr>
        <p:spPr>
          <a:xfrm>
            <a:off x="1607753" y="3923145"/>
            <a:ext cx="2664739" cy="278859"/>
          </a:xfrm>
          <a:prstGeom prst="rect">
            <a:avLst/>
          </a:prstGeom>
          <a:noFill/>
          <a:ln>
            <a:solidFill>
              <a:srgbClr val="FF0000"/>
            </a:solidFill>
          </a:ln>
        </p:spPr>
        <p:txBody>
          <a:bodyPr wrap="square" rtlCol="0">
            <a:spAutoFit/>
          </a:bodyPr>
          <a:lstStyle/>
          <a:p>
            <a:pPr>
              <a:lnSpc>
                <a:spcPts val="1200"/>
              </a:lnSpc>
            </a:pPr>
            <a:endParaRPr lang="zh-CN" altLang="en-US" dirty="0"/>
          </a:p>
        </p:txBody>
      </p:sp>
      <p:sp>
        <p:nvSpPr>
          <p:cNvPr id="40" name="文本框 39"/>
          <p:cNvSpPr txBox="1"/>
          <p:nvPr/>
        </p:nvSpPr>
        <p:spPr>
          <a:xfrm>
            <a:off x="550590" y="2974309"/>
            <a:ext cx="3240802" cy="221092"/>
          </a:xfrm>
          <a:prstGeom prst="rect">
            <a:avLst/>
          </a:prstGeom>
          <a:noFill/>
          <a:ln>
            <a:solidFill>
              <a:srgbClr val="FF0000"/>
            </a:solidFill>
          </a:ln>
        </p:spPr>
        <p:txBody>
          <a:bodyPr wrap="square" rtlCol="0">
            <a:spAutoFit/>
          </a:bodyPr>
          <a:lstStyle/>
          <a:p>
            <a:pPr>
              <a:lnSpc>
                <a:spcPts val="1200"/>
              </a:lnSpc>
            </a:pPr>
            <a:endParaRPr lang="zh-CN" altLang="en-US" dirty="0"/>
          </a:p>
        </p:txBody>
      </p:sp>
      <p:sp>
        <p:nvSpPr>
          <p:cNvPr id="43" name="文本框 42"/>
          <p:cNvSpPr txBox="1"/>
          <p:nvPr/>
        </p:nvSpPr>
        <p:spPr>
          <a:xfrm>
            <a:off x="1179331" y="3584602"/>
            <a:ext cx="3240802" cy="228076"/>
          </a:xfrm>
          <a:prstGeom prst="rect">
            <a:avLst/>
          </a:prstGeom>
          <a:noFill/>
          <a:ln>
            <a:solidFill>
              <a:srgbClr val="FF0000"/>
            </a:solidFill>
          </a:ln>
        </p:spPr>
        <p:txBody>
          <a:bodyPr wrap="square" rtlCol="0">
            <a:spAutoFit/>
          </a:bodyPr>
          <a:lstStyle/>
          <a:p>
            <a:pPr>
              <a:lnSpc>
                <a:spcPts val="1200"/>
              </a:lnSpc>
            </a:pPr>
            <a:endParaRPr lang="zh-CN" altLang="en-US" sz="50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4" name="文本框 3"/>
          <p:cNvSpPr txBox="1"/>
          <p:nvPr/>
        </p:nvSpPr>
        <p:spPr>
          <a:xfrm>
            <a:off x="1918742" y="5677689"/>
            <a:ext cx="2664739" cy="278859"/>
          </a:xfrm>
          <a:prstGeom prst="rect">
            <a:avLst/>
          </a:prstGeom>
          <a:noFill/>
          <a:ln>
            <a:solidFill>
              <a:srgbClr val="FF0000"/>
            </a:solidFill>
          </a:ln>
        </p:spPr>
        <p:txBody>
          <a:bodyPr wrap="square" rtlCol="0">
            <a:spAutoFit/>
          </a:bodyPr>
          <a:lstStyle/>
          <a:p>
            <a:pPr>
              <a:lnSpc>
                <a:spcPts val="1200"/>
              </a:lnSpc>
            </a:pPr>
            <a:endParaRPr lang="zh-CN" altLang="en-US" dirty="0"/>
          </a:p>
        </p:txBody>
      </p:sp>
      <p:sp>
        <p:nvSpPr>
          <p:cNvPr id="5" name="文本框 4"/>
          <p:cNvSpPr txBox="1"/>
          <p:nvPr/>
        </p:nvSpPr>
        <p:spPr>
          <a:xfrm>
            <a:off x="471339" y="935864"/>
            <a:ext cx="2376264" cy="369332"/>
          </a:xfrm>
          <a:prstGeom prst="rect">
            <a:avLst/>
          </a:prstGeom>
          <a:noFill/>
        </p:spPr>
        <p:txBody>
          <a:bodyPr wrap="square" rtlCol="0">
            <a:spAutoFit/>
          </a:bodyPr>
          <a:lstStyle/>
          <a:p>
            <a:r>
              <a:rPr lang="zh-CN" altLang="zh-CN" sz="1800" b="1" dirty="0">
                <a:solidFill>
                  <a:srgbClr val="000000"/>
                </a:solidFill>
                <a:effectLst/>
                <a:ea typeface="宋体" panose="02010600030101010101" pitchFamily="2" charset="-122"/>
                <a:cs typeface="宋体" panose="02010600030101010101" pitchFamily="2" charset="-122"/>
              </a:rPr>
              <a:t>一、年末人员数</a:t>
            </a:r>
            <a:endParaRPr lang="zh-CN" altLang="en-US" dirty="0"/>
          </a:p>
        </p:txBody>
      </p:sp>
      <p:sp>
        <p:nvSpPr>
          <p:cNvPr id="7" name="文本框 6"/>
          <p:cNvSpPr txBox="1"/>
          <p:nvPr>
            <p:custDataLst>
              <p:tags r:id="rId3"/>
            </p:custDataLst>
          </p:nvPr>
        </p:nvSpPr>
        <p:spPr>
          <a:xfrm>
            <a:off x="1846580" y="5158105"/>
            <a:ext cx="3260090" cy="441325"/>
          </a:xfrm>
          <a:prstGeom prst="rect">
            <a:avLst/>
          </a:prstGeom>
          <a:noFill/>
          <a:ln>
            <a:solidFill>
              <a:srgbClr val="FF0000"/>
            </a:solidFill>
          </a:ln>
        </p:spPr>
        <p:txBody>
          <a:bodyPr wrap="square" rtlCol="0">
            <a:noAutofit/>
          </a:bodyPr>
          <a:p>
            <a:pPr>
              <a:lnSpc>
                <a:spcPts val="1200"/>
              </a:lnSpc>
            </a:pPr>
            <a:endParaRPr lang="zh-CN" altLang="en-US" dirty="0"/>
          </a:p>
        </p:txBody>
      </p:sp>
      <p:sp>
        <p:nvSpPr>
          <p:cNvPr id="9" name="文本框 8"/>
          <p:cNvSpPr txBox="1"/>
          <p:nvPr>
            <p:custDataLst>
              <p:tags r:id="rId4"/>
            </p:custDataLst>
          </p:nvPr>
        </p:nvSpPr>
        <p:spPr>
          <a:xfrm>
            <a:off x="1846352" y="6310149"/>
            <a:ext cx="2664739" cy="278859"/>
          </a:xfrm>
          <a:prstGeom prst="rect">
            <a:avLst/>
          </a:prstGeom>
          <a:noFill/>
          <a:ln>
            <a:solidFill>
              <a:srgbClr val="FF0000"/>
            </a:solidFill>
          </a:ln>
        </p:spPr>
        <p:txBody>
          <a:bodyPr wrap="square" rtlCol="0">
            <a:spAutoFit/>
          </a:bodyPr>
          <a:p>
            <a:pPr>
              <a:lnSpc>
                <a:spcPts val="1200"/>
              </a:lnSpc>
            </a:pPr>
            <a:endParaRPr lang="zh-CN" altLang="en-US" dirty="0"/>
          </a:p>
        </p:txBody>
      </p:sp>
    </p:spTree>
  </p:cSld>
  <p:clrMapOvr>
    <a:masterClrMapping/>
  </p:clrMapOvr>
  <p:transition spd="slow" advClick="0" advTm="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90" y="1341413"/>
            <a:ext cx="4916384" cy="5187055"/>
          </a:xfrm>
          <a:prstGeom prst="rect">
            <a:avLst/>
          </a:prstGeom>
        </p:spPr>
      </p:pic>
      <p:sp>
        <p:nvSpPr>
          <p:cNvPr id="19"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487660" y="981710"/>
            <a:ext cx="1628775" cy="5605145"/>
          </a:xfrm>
          <a:prstGeom prst="rect">
            <a:avLst/>
          </a:prstGeom>
          <a:noFill/>
          <a:ln w="19050">
            <a:solidFill>
              <a:srgbClr val="FF0000"/>
            </a:solidFill>
          </a:ln>
        </p:spPr>
        <p:txBody>
          <a:bodyPr wrap="square" rtlCol="0">
            <a:noAutofit/>
          </a:bodyPr>
          <a:lstStyle/>
          <a:p>
            <a:r>
              <a:rPr lang="zh-CN" altLang="en-US" sz="2800" b="1" kern="0" dirty="0">
                <a:solidFill>
                  <a:srgbClr val="005A9E"/>
                </a:solidFill>
                <a:latin typeface="+mn-ea"/>
                <a:cs typeface="+mn-ea"/>
              </a:rPr>
              <a:t>●</a:t>
            </a:r>
            <a:r>
              <a:rPr lang="zh-CN" altLang="en-US" sz="2800" b="1" kern="0" dirty="0">
                <a:solidFill>
                  <a:srgbClr val="FF0000"/>
                </a:solidFill>
                <a:latin typeface="+mn-ea"/>
                <a:cs typeface="+mn-ea"/>
              </a:rPr>
              <a:t>职称</a:t>
            </a:r>
            <a:r>
              <a:rPr lang="zh-CN" altLang="en-US" sz="2800" b="1" kern="0" dirty="0">
                <a:solidFill>
                  <a:srgbClr val="005A9E"/>
                </a:solidFill>
                <a:latin typeface="+mn-ea"/>
                <a:cs typeface="+mn-ea"/>
              </a:rPr>
              <a:t>情况：</a:t>
            </a:r>
            <a:r>
              <a:rPr lang="zh-CN" altLang="en-US" sz="2800" b="1" kern="0" dirty="0">
                <a:solidFill>
                  <a:srgbClr val="005A9E"/>
                </a:solidFill>
                <a:latin typeface="+mn-ea"/>
                <a:cs typeface="+mn-ea"/>
                <a:sym typeface="+mn-ea"/>
              </a:rPr>
              <a:t>●</a:t>
            </a:r>
            <a:r>
              <a:rPr lang="zh-CN" altLang="en-US" sz="2800" b="1" kern="0" dirty="0">
                <a:solidFill>
                  <a:srgbClr val="0070C0"/>
                </a:solidFill>
                <a:latin typeface="+mn-ea"/>
                <a:cs typeface="+mn-ea"/>
              </a:rPr>
              <a:t>在岗职工数下统计</a:t>
            </a:r>
            <a:r>
              <a:rPr lang="zh-CN" altLang="en-US" sz="2800" b="1" kern="0" dirty="0">
                <a:solidFill>
                  <a:srgbClr val="B11212"/>
                </a:solidFill>
                <a:latin typeface="+mn-ea"/>
                <a:cs typeface="+mn-ea"/>
              </a:rPr>
              <a:t>获评数</a:t>
            </a:r>
            <a:r>
              <a:rPr lang="zh-CN" altLang="en-US" sz="2800" b="1" kern="0" dirty="0">
                <a:solidFill>
                  <a:srgbClr val="0070C0"/>
                </a:solidFill>
                <a:latin typeface="+mn-ea"/>
                <a:cs typeface="+mn-ea"/>
              </a:rPr>
              <a:t>。</a:t>
            </a:r>
            <a:r>
              <a:rPr lang="en-US" altLang="zh-CN" sz="2800" b="1" dirty="0">
                <a:solidFill>
                  <a:srgbClr val="0070C0"/>
                </a:solidFill>
              </a:rPr>
              <a:t>                           </a:t>
            </a:r>
            <a:r>
              <a:rPr lang="zh-CN" altLang="en-US" sz="2800" b="1" kern="0" dirty="0">
                <a:solidFill>
                  <a:srgbClr val="005A9E"/>
                </a:solidFill>
                <a:latin typeface="+mn-ea"/>
                <a:cs typeface="+mn-ea"/>
                <a:sym typeface="+mn-ea"/>
              </a:rPr>
              <a:t>●</a:t>
            </a:r>
            <a:r>
              <a:rPr lang="zh-CN" altLang="en-US" sz="2800" b="1" dirty="0">
                <a:solidFill>
                  <a:srgbClr val="0070C0"/>
                </a:solidFill>
              </a:rPr>
              <a:t>中医类别执业（助理）医师、中药师、注册护士</a:t>
            </a:r>
            <a:r>
              <a:rPr lang="zh-CN" altLang="en-US" sz="2800" b="1" kern="0" dirty="0">
                <a:solidFill>
                  <a:srgbClr val="0070C0"/>
                </a:solidFill>
                <a:latin typeface="+mn-ea"/>
                <a:cs typeface="+mn-ea"/>
              </a:rPr>
              <a:t>下</a:t>
            </a:r>
            <a:r>
              <a:rPr lang="zh-CN" altLang="en-US" sz="2800" b="1" dirty="0">
                <a:solidFill>
                  <a:srgbClr val="0070C0"/>
                </a:solidFill>
              </a:rPr>
              <a:t>统计</a:t>
            </a:r>
            <a:r>
              <a:rPr lang="zh-CN" altLang="en-US" sz="2800" b="1" dirty="0">
                <a:solidFill>
                  <a:srgbClr val="B11212"/>
                </a:solidFill>
              </a:rPr>
              <a:t>受聘数</a:t>
            </a:r>
            <a:r>
              <a:rPr lang="zh-CN" altLang="en-US" sz="2800" b="1" dirty="0">
                <a:solidFill>
                  <a:srgbClr val="0070C0"/>
                </a:solidFill>
              </a:rPr>
              <a:t>。</a:t>
            </a:r>
            <a:endParaRPr lang="zh-CN" altLang="en-US" sz="2800" b="1" dirty="0">
              <a:solidFill>
                <a:srgbClr val="0070C0"/>
              </a:solidFill>
            </a:endParaRPr>
          </a:p>
        </p:txBody>
      </p:sp>
      <p:sp>
        <p:nvSpPr>
          <p:cNvPr id="25" name="文本框 24"/>
          <p:cNvSpPr txBox="1"/>
          <p:nvPr/>
        </p:nvSpPr>
        <p:spPr>
          <a:xfrm>
            <a:off x="550545" y="1629410"/>
            <a:ext cx="2592070" cy="1160780"/>
          </a:xfrm>
          <a:prstGeom prst="rect">
            <a:avLst/>
          </a:prstGeom>
          <a:noFill/>
          <a:ln>
            <a:solidFill>
              <a:srgbClr val="FF0000"/>
            </a:solidFill>
          </a:ln>
        </p:spPr>
        <p:txBody>
          <a:bodyPr wrap="square" rtlCol="0">
            <a:noAutofit/>
          </a:bodyPr>
          <a:lstStyle/>
          <a:p>
            <a:pPr>
              <a:lnSpc>
                <a:spcPts val="1200"/>
              </a:lnSpc>
            </a:pPr>
            <a:endParaRPr lang="zh-CN" altLang="en-US" dirty="0">
              <a:ln w="19050">
                <a:solidFill>
                  <a:schemeClr val="tx1"/>
                </a:solidFill>
              </a:ln>
            </a:endParaRPr>
          </a:p>
        </p:txBody>
      </p:sp>
      <p:sp>
        <p:nvSpPr>
          <p:cNvPr id="28" name="文本框 27"/>
          <p:cNvSpPr txBox="1"/>
          <p:nvPr/>
        </p:nvSpPr>
        <p:spPr>
          <a:xfrm>
            <a:off x="1486535" y="4077335"/>
            <a:ext cx="2664460" cy="943610"/>
          </a:xfrm>
          <a:prstGeom prst="rect">
            <a:avLst/>
          </a:prstGeom>
          <a:noFill/>
          <a:ln>
            <a:solidFill>
              <a:srgbClr val="FF0000"/>
            </a:solidFill>
          </a:ln>
        </p:spPr>
        <p:txBody>
          <a:bodyPr wrap="square" rtlCol="0">
            <a:noAutofit/>
          </a:bodyPr>
          <a:lstStyle/>
          <a:p>
            <a:pPr>
              <a:lnSpc>
                <a:spcPts val="1200"/>
              </a:lnSpc>
            </a:pPr>
            <a:endParaRPr lang="zh-CN" altLang="en-US"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5" name="文本框 4"/>
          <p:cNvSpPr txBox="1"/>
          <p:nvPr/>
        </p:nvSpPr>
        <p:spPr>
          <a:xfrm>
            <a:off x="471339" y="935864"/>
            <a:ext cx="2376264" cy="369332"/>
          </a:xfrm>
          <a:prstGeom prst="rect">
            <a:avLst/>
          </a:prstGeom>
          <a:noFill/>
        </p:spPr>
        <p:txBody>
          <a:bodyPr wrap="square" rtlCol="0">
            <a:spAutoFit/>
          </a:bodyPr>
          <a:lstStyle/>
          <a:p>
            <a:r>
              <a:rPr lang="zh-CN" altLang="zh-CN" sz="1800" b="1" dirty="0">
                <a:solidFill>
                  <a:srgbClr val="000000"/>
                </a:solidFill>
                <a:effectLst/>
                <a:ea typeface="宋体" panose="02010600030101010101" pitchFamily="2" charset="-122"/>
                <a:cs typeface="宋体" panose="02010600030101010101" pitchFamily="2" charset="-122"/>
              </a:rPr>
              <a:t>一、年末人员数</a:t>
            </a:r>
            <a:endParaRPr lang="zh-CN" altLang="en-US" dirty="0"/>
          </a:p>
        </p:txBody>
      </p:sp>
      <p:pic>
        <p:nvPicPr>
          <p:cNvPr id="7" name="图片 6"/>
          <p:cNvPicPr>
            <a:picLocks noChangeAspect="1"/>
          </p:cNvPicPr>
          <p:nvPr>
            <p:custDataLst>
              <p:tags r:id="rId3"/>
            </p:custDataLst>
          </p:nvPr>
        </p:nvPicPr>
        <p:blipFill>
          <a:blip r:embed="rId4"/>
          <a:stretch>
            <a:fillRect/>
          </a:stretch>
        </p:blipFill>
        <p:spPr>
          <a:xfrm>
            <a:off x="4916170" y="1269365"/>
            <a:ext cx="5519420" cy="5321935"/>
          </a:xfrm>
          <a:prstGeom prst="rect">
            <a:avLst/>
          </a:prstGeom>
        </p:spPr>
      </p:pic>
      <p:sp>
        <p:nvSpPr>
          <p:cNvPr id="9" name="文本框 8"/>
          <p:cNvSpPr txBox="1"/>
          <p:nvPr>
            <p:custDataLst>
              <p:tags r:id="rId5"/>
            </p:custDataLst>
          </p:nvPr>
        </p:nvSpPr>
        <p:spPr>
          <a:xfrm>
            <a:off x="7031355" y="2421255"/>
            <a:ext cx="2664460" cy="1107440"/>
          </a:xfrm>
          <a:prstGeom prst="rect">
            <a:avLst/>
          </a:prstGeom>
          <a:noFill/>
          <a:ln>
            <a:solidFill>
              <a:srgbClr val="FF0000"/>
            </a:solidFill>
          </a:ln>
        </p:spPr>
        <p:txBody>
          <a:bodyPr wrap="square" rtlCol="0">
            <a:noAutofit/>
          </a:bodyPr>
          <a:p>
            <a:pPr>
              <a:lnSpc>
                <a:spcPts val="1200"/>
              </a:lnSpc>
            </a:pPr>
            <a:endParaRPr lang="zh-CN" altLang="en-US" dirty="0"/>
          </a:p>
        </p:txBody>
      </p:sp>
      <p:sp>
        <p:nvSpPr>
          <p:cNvPr id="10" name="文本框 9"/>
          <p:cNvSpPr txBox="1"/>
          <p:nvPr>
            <p:custDataLst>
              <p:tags r:id="rId6"/>
            </p:custDataLst>
          </p:nvPr>
        </p:nvSpPr>
        <p:spPr>
          <a:xfrm>
            <a:off x="6239510" y="4293235"/>
            <a:ext cx="2664460" cy="1440180"/>
          </a:xfrm>
          <a:prstGeom prst="rect">
            <a:avLst/>
          </a:prstGeom>
          <a:noFill/>
          <a:ln>
            <a:solidFill>
              <a:srgbClr val="FF0000"/>
            </a:solidFill>
          </a:ln>
        </p:spPr>
        <p:txBody>
          <a:bodyPr wrap="square" rtlCol="0">
            <a:noAutofit/>
          </a:bodyPr>
          <a:p>
            <a:pPr>
              <a:lnSpc>
                <a:spcPts val="1200"/>
              </a:lnSpc>
            </a:pPr>
            <a:endParaRPr lang="zh-CN" altLang="en-US" dirty="0"/>
          </a:p>
        </p:txBody>
      </p:sp>
    </p:spTree>
  </p:cSld>
  <p:clrMapOvr>
    <a:masterClrMapping/>
  </p:clrMapOvr>
  <p:transition spd="slow" advClick="0" advTm="0">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26277" y="1015554"/>
            <a:ext cx="5519142" cy="5752657"/>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766444" y="1416467"/>
            <a:ext cx="6328970" cy="4893647"/>
          </a:xfrm>
          <a:prstGeom prst="rect">
            <a:avLst/>
          </a:prstGeom>
          <a:noFill/>
          <a:ln w="19050">
            <a:solidFill>
              <a:srgbClr val="FF0000"/>
            </a:solidFill>
          </a:ln>
        </p:spPr>
        <p:txBody>
          <a:bodyPr wrap="square" rtlCol="0">
            <a:spAutoFit/>
          </a:bodyPr>
          <a:lstStyle/>
          <a:p>
            <a:r>
              <a:rPr lang="zh-CN" altLang="en-US" sz="2400" b="1" kern="0" dirty="0">
                <a:solidFill>
                  <a:srgbClr val="005A9E"/>
                </a:solidFill>
                <a:latin typeface="+mn-ea"/>
                <a:cs typeface="+mn-ea"/>
              </a:rPr>
              <a:t>●</a:t>
            </a:r>
            <a:r>
              <a:rPr lang="zh-CN" altLang="zh-CN" sz="2400" b="1" kern="0" dirty="0">
                <a:solidFill>
                  <a:srgbClr val="FF0000"/>
                </a:solidFill>
                <a:latin typeface="+mn-ea"/>
                <a:cs typeface="+mn-ea"/>
              </a:rPr>
              <a:t>药师（士）</a:t>
            </a:r>
            <a:r>
              <a:rPr lang="zh-CN" altLang="en-US" sz="2400" b="1" kern="0" dirty="0">
                <a:solidFill>
                  <a:srgbClr val="FF0000"/>
                </a:solidFill>
                <a:latin typeface="+mn-ea"/>
                <a:cs typeface="+mn-ea"/>
              </a:rPr>
              <a:t>：</a:t>
            </a:r>
            <a:r>
              <a:rPr lang="zh-CN" altLang="en-US" sz="2400" b="1" kern="0" dirty="0">
                <a:solidFill>
                  <a:srgbClr val="005A9E"/>
                </a:solidFill>
                <a:latin typeface="+mn-ea"/>
                <a:cs typeface="+mn-ea"/>
              </a:rPr>
              <a:t>指取得</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执业药师资格证书</a:t>
            </a:r>
            <a:r>
              <a:rPr lang="en-US" altLang="zh-CN" sz="2400" b="1" kern="0" dirty="0">
                <a:solidFill>
                  <a:srgbClr val="005A9E"/>
                </a:solidFill>
                <a:latin typeface="+mn-ea"/>
                <a:cs typeface="+mn-ea"/>
              </a:rPr>
              <a:t>》</a:t>
            </a:r>
            <a:r>
              <a:rPr lang="zh-CN" altLang="en-US" sz="2400" b="1" kern="0" dirty="0">
                <a:solidFill>
                  <a:srgbClr val="005A9E"/>
                </a:solidFill>
                <a:latin typeface="+mn-ea"/>
                <a:cs typeface="+mn-ea"/>
              </a:rPr>
              <a:t>并进行注册登记。</a:t>
            </a:r>
            <a:endParaRPr lang="zh-CN" altLang="en-US" sz="2400" b="1" kern="0" dirty="0">
              <a:solidFill>
                <a:srgbClr val="005A9E"/>
              </a:solidFill>
              <a:latin typeface="+mn-ea"/>
              <a:cs typeface="+mn-ea"/>
            </a:endParaRPr>
          </a:p>
          <a:p>
            <a:endParaRPr lang="en-US" altLang="zh-CN" sz="2400" b="1" kern="0" dirty="0">
              <a:solidFill>
                <a:srgbClr val="005A9E"/>
              </a:solidFill>
              <a:latin typeface="+mn-ea"/>
              <a:cs typeface="+mn-ea"/>
            </a:endParaRPr>
          </a:p>
          <a:p>
            <a:r>
              <a:rPr lang="zh-CN" altLang="zh-CN" sz="2400" b="1" kern="0" dirty="0">
                <a:solidFill>
                  <a:srgbClr val="005A9E"/>
                </a:solidFill>
                <a:latin typeface="+mn-ea"/>
                <a:cs typeface="+mn-ea"/>
              </a:rPr>
              <a:t>●</a:t>
            </a:r>
            <a:r>
              <a:rPr lang="zh-CN" altLang="en-US" sz="2400" b="1" kern="0" dirty="0">
                <a:solidFill>
                  <a:srgbClr val="FF0000"/>
                </a:solidFill>
                <a:latin typeface="+mn-ea"/>
                <a:cs typeface="+mn-ea"/>
              </a:rPr>
              <a:t>临床药师：</a:t>
            </a:r>
            <a:r>
              <a:rPr lang="zh-CN" altLang="en-US" sz="2400" b="1" kern="0" dirty="0">
                <a:solidFill>
                  <a:srgbClr val="005A9E"/>
                </a:solidFill>
                <a:latin typeface="+mn-ea"/>
                <a:cs typeface="+mn-ea"/>
              </a:rPr>
              <a:t>指取得临床药师资格证书。</a:t>
            </a:r>
            <a:endParaRPr lang="en-US" altLang="zh-CN" sz="2400" b="1" kern="0" dirty="0">
              <a:solidFill>
                <a:srgbClr val="005A9E"/>
              </a:solidFill>
              <a:latin typeface="+mn-ea"/>
              <a:cs typeface="+mn-ea"/>
            </a:endParaRPr>
          </a:p>
          <a:p>
            <a:endParaRPr lang="en-US" altLang="zh-CN" sz="2400" b="1" kern="0" dirty="0">
              <a:solidFill>
                <a:srgbClr val="005A9E"/>
              </a:solidFill>
              <a:latin typeface="+mn-ea"/>
              <a:cs typeface="+mn-ea"/>
            </a:endParaRPr>
          </a:p>
          <a:p>
            <a:r>
              <a:rPr lang="zh-CN" altLang="zh-CN" sz="2400" b="1" kern="0" dirty="0">
                <a:solidFill>
                  <a:srgbClr val="005A9E"/>
                </a:solidFill>
                <a:latin typeface="+mn-ea"/>
                <a:cs typeface="+mn-ea"/>
              </a:rPr>
              <a:t>●</a:t>
            </a:r>
            <a:r>
              <a:rPr lang="zh-CN" altLang="en-US" sz="2400" b="1" kern="0" dirty="0">
                <a:solidFill>
                  <a:srgbClr val="FF0000"/>
                </a:solidFill>
                <a:latin typeface="+mn-ea"/>
                <a:cs typeface="+mn-ea"/>
              </a:rPr>
              <a:t>系统接受中医知识与技能培训的注册护士数：</a:t>
            </a:r>
            <a:r>
              <a:rPr lang="zh-CN" altLang="en-US" sz="2400" b="1" kern="0" dirty="0">
                <a:solidFill>
                  <a:srgbClr val="005A9E"/>
                </a:solidFill>
                <a:latin typeface="+mn-ea"/>
                <a:cs typeface="+mn-ea"/>
              </a:rPr>
              <a:t>指毕业于中医药院校或中医护理专业；或毕业于西医药院校，三年内接受中医药知识和技能岗位培训时间≥</a:t>
            </a:r>
            <a:r>
              <a:rPr lang="en-US" altLang="zh-CN" sz="2400" b="1" kern="0" dirty="0">
                <a:solidFill>
                  <a:srgbClr val="005A9E"/>
                </a:solidFill>
                <a:latin typeface="+mn-ea"/>
                <a:cs typeface="+mn-ea"/>
              </a:rPr>
              <a:t>100 </a:t>
            </a:r>
            <a:r>
              <a:rPr lang="zh-CN" altLang="en-US" sz="2400" b="1" kern="0" dirty="0">
                <a:solidFill>
                  <a:srgbClr val="005A9E"/>
                </a:solidFill>
                <a:latin typeface="+mn-ea"/>
                <a:cs typeface="+mn-ea"/>
              </a:rPr>
              <a:t>学时的人员数。</a:t>
            </a:r>
            <a:endParaRPr lang="en-US" altLang="zh-CN" sz="2400" b="1" kern="0" dirty="0">
              <a:solidFill>
                <a:srgbClr val="005A9E"/>
              </a:solidFill>
              <a:latin typeface="+mn-ea"/>
              <a:cs typeface="+mn-ea"/>
            </a:endParaRPr>
          </a:p>
          <a:p>
            <a:endParaRPr lang="en-US" altLang="zh-CN" sz="2400" b="1" kern="0" dirty="0">
              <a:solidFill>
                <a:srgbClr val="005A9E"/>
              </a:solidFill>
              <a:latin typeface="+mn-ea"/>
              <a:cs typeface="+mn-ea"/>
            </a:endParaRPr>
          </a:p>
          <a:p>
            <a:r>
              <a:rPr lang="zh-CN" altLang="zh-CN" sz="2400" b="1" kern="0" dirty="0">
                <a:solidFill>
                  <a:srgbClr val="005A9E"/>
                </a:solidFill>
                <a:latin typeface="+mn-ea"/>
                <a:cs typeface="+mn-ea"/>
              </a:rPr>
              <a:t>●</a:t>
            </a:r>
            <a:r>
              <a:rPr lang="zh-CN" altLang="en-US" sz="2400" b="1" kern="0" dirty="0">
                <a:solidFill>
                  <a:srgbClr val="FF0000"/>
                </a:solidFill>
                <a:latin typeface="+mn-ea"/>
                <a:cs typeface="+mn-ea"/>
              </a:rPr>
              <a:t>参加继续教育并取得规定学分的中医药专业技术人员数：</a:t>
            </a:r>
            <a:r>
              <a:rPr lang="zh-CN" altLang="en-US" sz="2400" b="1" kern="0" dirty="0">
                <a:solidFill>
                  <a:srgbClr val="005A9E"/>
                </a:solidFill>
                <a:latin typeface="+mn-ea"/>
                <a:cs typeface="+mn-ea"/>
              </a:rPr>
              <a:t>指中医类别执业（助理）医师、中药人员每年取得 </a:t>
            </a:r>
            <a:r>
              <a:rPr lang="en-US" altLang="zh-CN" sz="2400" b="1" kern="0" dirty="0">
                <a:solidFill>
                  <a:srgbClr val="005A9E"/>
                </a:solidFill>
                <a:latin typeface="+mn-ea"/>
                <a:cs typeface="+mn-ea"/>
              </a:rPr>
              <a:t>25 </a:t>
            </a:r>
            <a:r>
              <a:rPr lang="zh-CN" altLang="en-US" sz="2400" b="1" kern="0" dirty="0">
                <a:solidFill>
                  <a:srgbClr val="005A9E"/>
                </a:solidFill>
                <a:latin typeface="+mn-ea"/>
                <a:cs typeface="+mn-ea"/>
              </a:rPr>
              <a:t>学分以上人数。</a:t>
            </a:r>
            <a:endParaRPr lang="zh-CN" altLang="en-US" sz="2400" b="1" kern="0" dirty="0">
              <a:solidFill>
                <a:srgbClr val="005A9E"/>
              </a:solidFill>
              <a:latin typeface="+mn-ea"/>
              <a:cs typeface="+mn-ea"/>
            </a:endParaRPr>
          </a:p>
        </p:txBody>
      </p:sp>
      <p:sp>
        <p:nvSpPr>
          <p:cNvPr id="25" name="文本框 24"/>
          <p:cNvSpPr txBox="1"/>
          <p:nvPr/>
        </p:nvSpPr>
        <p:spPr>
          <a:xfrm>
            <a:off x="720225" y="1106375"/>
            <a:ext cx="2592288" cy="288990"/>
          </a:xfrm>
          <a:prstGeom prst="rect">
            <a:avLst/>
          </a:prstGeom>
          <a:noFill/>
          <a:ln w="19050">
            <a:solidFill>
              <a:srgbClr val="FF0000"/>
            </a:solidFill>
          </a:ln>
        </p:spPr>
        <p:txBody>
          <a:bodyPr wrap="square" rtlCol="0">
            <a:spAutoFit/>
          </a:bodyPr>
          <a:lstStyle/>
          <a:p>
            <a:pPr>
              <a:lnSpc>
                <a:spcPts val="1200"/>
              </a:lnSpc>
            </a:pPr>
            <a:endParaRPr lang="zh-CN" altLang="en-US" sz="2400" dirty="0">
              <a:ln w="19050">
                <a:solidFill>
                  <a:schemeClr val="tx1"/>
                </a:solidFill>
              </a:ln>
            </a:endParaRPr>
          </a:p>
        </p:txBody>
      </p:sp>
      <p:sp>
        <p:nvSpPr>
          <p:cNvPr id="30" name="文本框 29"/>
          <p:cNvSpPr txBox="1"/>
          <p:nvPr/>
        </p:nvSpPr>
        <p:spPr>
          <a:xfrm>
            <a:off x="1586327" y="5940718"/>
            <a:ext cx="3533616" cy="288990"/>
          </a:xfrm>
          <a:prstGeom prst="rect">
            <a:avLst/>
          </a:prstGeom>
          <a:noFill/>
          <a:ln w="19050">
            <a:solidFill>
              <a:srgbClr val="FF0000"/>
            </a:solidFill>
          </a:ln>
        </p:spPr>
        <p:txBody>
          <a:bodyPr wrap="square" rtlCol="0">
            <a:spAutoFit/>
          </a:bodyPr>
          <a:lstStyle/>
          <a:p>
            <a:pPr>
              <a:lnSpc>
                <a:spcPts val="1200"/>
              </a:lnSpc>
            </a:pPr>
            <a:endParaRPr lang="zh-CN" altLang="en-US" sz="2400" dirty="0"/>
          </a:p>
        </p:txBody>
      </p:sp>
      <p:sp>
        <p:nvSpPr>
          <p:cNvPr id="40" name="文本框 39"/>
          <p:cNvSpPr txBox="1"/>
          <p:nvPr/>
        </p:nvSpPr>
        <p:spPr>
          <a:xfrm>
            <a:off x="1126654" y="1515896"/>
            <a:ext cx="3240802" cy="288990"/>
          </a:xfrm>
          <a:prstGeom prst="rect">
            <a:avLst/>
          </a:prstGeom>
          <a:noFill/>
          <a:ln w="19050">
            <a:solidFill>
              <a:srgbClr val="FF0000"/>
            </a:solidFill>
          </a:ln>
        </p:spPr>
        <p:txBody>
          <a:bodyPr wrap="square" rtlCol="0">
            <a:spAutoFit/>
          </a:bodyPr>
          <a:lstStyle/>
          <a:p>
            <a:pPr>
              <a:lnSpc>
                <a:spcPts val="1200"/>
              </a:lnSpc>
            </a:pPr>
            <a:endParaRPr lang="zh-CN" altLang="en-US" sz="2400" dirty="0"/>
          </a:p>
        </p:txBody>
      </p:sp>
      <p:sp>
        <p:nvSpPr>
          <p:cNvPr id="5" name="矩形 4"/>
          <p:cNvSpPr/>
          <p:nvPr/>
        </p:nvSpPr>
        <p:spPr>
          <a:xfrm>
            <a:off x="910630" y="6310114"/>
            <a:ext cx="4608512" cy="3600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4"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5629" y="963494"/>
            <a:ext cx="5757486" cy="535305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861685" y="975995"/>
            <a:ext cx="6221730" cy="5863590"/>
          </a:xfrm>
          <a:prstGeom prst="rect">
            <a:avLst/>
          </a:prstGeom>
          <a:noFill/>
          <a:ln w="19050">
            <a:solidFill>
              <a:srgbClr val="FF0000"/>
            </a:solidFill>
          </a:ln>
        </p:spPr>
        <p:txBody>
          <a:bodyPr wrap="square" rtlCol="0">
            <a:noAutofit/>
          </a:bodyPr>
          <a:lstStyle/>
          <a:p>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院领导具有中医药专业技术资格人员数：</a:t>
            </a:r>
            <a:r>
              <a:rPr lang="zh-CN" altLang="en-US" sz="2000" b="1" kern="0" dirty="0">
                <a:solidFill>
                  <a:srgbClr val="005A9E"/>
                </a:solidFill>
                <a:latin typeface="+mn-ea"/>
                <a:cs typeface="+mn-ea"/>
              </a:rPr>
              <a:t>指院级领导人员中具有中医药专业技术资格</a:t>
            </a:r>
            <a:r>
              <a:rPr lang="en-US" altLang="zh-CN" sz="2000" b="1" kern="0" dirty="0">
                <a:solidFill>
                  <a:srgbClr val="005A9E"/>
                </a:solidFill>
                <a:latin typeface="+mn-ea"/>
                <a:cs typeface="+mn-ea"/>
              </a:rPr>
              <a:t>[</a:t>
            </a:r>
            <a:r>
              <a:rPr lang="zh-CN" altLang="en-US" sz="2000" b="1" kern="0" dirty="0">
                <a:solidFill>
                  <a:srgbClr val="005A9E"/>
                </a:solidFill>
                <a:latin typeface="+mn-ea"/>
                <a:cs typeface="+mn-ea"/>
              </a:rPr>
              <a:t>中医类别执业（助理）医师、中药师（士）</a:t>
            </a:r>
            <a:r>
              <a:rPr lang="en-US" altLang="zh-CN" sz="2000" b="1" kern="0" dirty="0">
                <a:solidFill>
                  <a:srgbClr val="005A9E"/>
                </a:solidFill>
                <a:latin typeface="+mn-ea"/>
                <a:cs typeface="+mn-ea"/>
              </a:rPr>
              <a:t>]</a:t>
            </a:r>
            <a:r>
              <a:rPr lang="zh-CN" altLang="en-US" sz="2000" b="1" kern="0" dirty="0">
                <a:solidFill>
                  <a:srgbClr val="005A9E"/>
                </a:solidFill>
                <a:latin typeface="+mn-ea"/>
                <a:cs typeface="+mn-ea"/>
              </a:rPr>
              <a:t>的人员数。</a:t>
            </a:r>
            <a:endParaRPr lang="en-US" altLang="zh-CN" sz="2000" b="1" kern="0" dirty="0">
              <a:solidFill>
                <a:srgbClr val="005A9E"/>
              </a:solidFill>
              <a:latin typeface="+mn-ea"/>
              <a:cs typeface="+mn-ea"/>
            </a:endParaRPr>
          </a:p>
          <a:p>
            <a:r>
              <a:rPr lang="zh-CN" altLang="zh-CN" sz="2000" b="1" kern="0" dirty="0">
                <a:solidFill>
                  <a:srgbClr val="005A9E"/>
                </a:solidFill>
                <a:latin typeface="+mn-ea"/>
                <a:cs typeface="+mn-ea"/>
              </a:rPr>
              <a:t>●</a:t>
            </a:r>
            <a:r>
              <a:rPr lang="zh-CN" altLang="en-US" sz="2000" b="1" kern="0" dirty="0">
                <a:solidFill>
                  <a:srgbClr val="FF0000"/>
                </a:solidFill>
                <a:latin typeface="+mn-ea"/>
                <a:cs typeface="+mn-ea"/>
              </a:rPr>
              <a:t>临床科室负责人中，非中医类别执业（助理）医师但系统接受中医药专业培训的人数：</a:t>
            </a:r>
            <a:r>
              <a:rPr lang="zh-CN" altLang="en-US" sz="2000" b="1" kern="0" dirty="0">
                <a:solidFill>
                  <a:srgbClr val="005A9E"/>
                </a:solidFill>
                <a:latin typeface="+mn-ea"/>
                <a:cs typeface="+mn-ea"/>
              </a:rPr>
              <a:t>指临床科室负责人中，非中医类别执业（助理）医师但系统接受中医药专业培训的人数。含各级卫健部门主办的</a:t>
            </a:r>
            <a:r>
              <a:rPr lang="zh-CN" altLang="en-US" sz="2000" b="1" kern="0" dirty="0">
                <a:solidFill>
                  <a:srgbClr val="FF0000"/>
                </a:solidFill>
                <a:latin typeface="+mn-ea"/>
                <a:cs typeface="+mn-ea"/>
              </a:rPr>
              <a:t>“非中医类别医师学习中医”</a:t>
            </a: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“中医医院非中医类别医师系统培训中医药知识和技能”</a:t>
            </a:r>
            <a:r>
              <a:rPr lang="zh-CN" altLang="en-US" sz="2000" b="1" kern="0" dirty="0">
                <a:solidFill>
                  <a:srgbClr val="005A9E"/>
                </a:solidFill>
                <a:latin typeface="+mn-ea"/>
                <a:cs typeface="+mn-ea"/>
              </a:rPr>
              <a:t>等各类培训。培训要求参见《中医医院非中医类别医师系统培训中医药知识和技能工作方案》、《非中医类别医师学习中医培训方案》等文件。</a:t>
            </a:r>
            <a:endParaRPr lang="en-US" altLang="zh-CN" sz="2000" b="1" kern="0" dirty="0">
              <a:solidFill>
                <a:srgbClr val="005A9E"/>
              </a:solidFill>
              <a:latin typeface="+mn-ea"/>
              <a:cs typeface="+mn-ea"/>
            </a:endParaRPr>
          </a:p>
          <a:p>
            <a:r>
              <a:rPr lang="zh-CN" altLang="zh-CN" sz="2000" b="1" kern="0" dirty="0">
                <a:solidFill>
                  <a:srgbClr val="005A9E"/>
                </a:solidFill>
                <a:latin typeface="+mn-ea"/>
                <a:cs typeface="+mn-ea"/>
              </a:rPr>
              <a:t>●</a:t>
            </a:r>
            <a:r>
              <a:rPr lang="zh-CN" altLang="en-US" sz="2000" b="1" kern="0" dirty="0">
                <a:solidFill>
                  <a:srgbClr val="FF0000"/>
                </a:solidFill>
                <a:latin typeface="+mn-ea"/>
                <a:cs typeface="+mn-ea"/>
              </a:rPr>
              <a:t>参加中医住院医师规范化培训人数：</a:t>
            </a:r>
            <a:r>
              <a:rPr lang="zh-CN" altLang="en-US" sz="2000" b="1" kern="0" dirty="0">
                <a:solidFill>
                  <a:srgbClr val="005A9E"/>
                </a:solidFill>
                <a:latin typeface="+mn-ea"/>
                <a:cs typeface="+mn-ea"/>
              </a:rPr>
              <a:t>指</a:t>
            </a:r>
            <a:r>
              <a:rPr lang="zh-CN" altLang="en-US" sz="2000" b="1" kern="0" dirty="0">
                <a:solidFill>
                  <a:srgbClr val="FF0000"/>
                </a:solidFill>
                <a:latin typeface="+mn-ea"/>
                <a:cs typeface="+mn-ea"/>
              </a:rPr>
              <a:t>本年度</a:t>
            </a:r>
            <a:r>
              <a:rPr lang="zh-CN" altLang="en-US" sz="2000" b="1" kern="0" dirty="0">
                <a:solidFill>
                  <a:srgbClr val="005A9E"/>
                </a:solidFill>
                <a:latin typeface="+mn-ea"/>
                <a:cs typeface="+mn-ea"/>
              </a:rPr>
              <a:t>按照国家和各省的住院医师规范化培训相关政策，</a:t>
            </a:r>
            <a:r>
              <a:rPr lang="zh-CN" altLang="en-US" sz="2000" b="1" kern="0" dirty="0">
                <a:solidFill>
                  <a:srgbClr val="FF0000"/>
                </a:solidFill>
                <a:latin typeface="+mn-ea"/>
                <a:cs typeface="+mn-ea"/>
              </a:rPr>
              <a:t>本院医师</a:t>
            </a:r>
            <a:r>
              <a:rPr lang="zh-CN" altLang="en-US" sz="2000" b="1" kern="0" dirty="0">
                <a:solidFill>
                  <a:srgbClr val="005A9E"/>
                </a:solidFill>
                <a:latin typeface="+mn-ea"/>
                <a:cs typeface="+mn-ea"/>
              </a:rPr>
              <a:t>参加中医住院医师规范化培训并</a:t>
            </a:r>
            <a:r>
              <a:rPr lang="zh-CN" altLang="en-US" sz="2000" b="1" kern="0" dirty="0">
                <a:solidFill>
                  <a:srgbClr val="FF0000"/>
                </a:solidFill>
                <a:latin typeface="+mn-ea"/>
                <a:cs typeface="+mn-ea"/>
              </a:rPr>
              <a:t>获得证书</a:t>
            </a:r>
            <a:r>
              <a:rPr lang="zh-CN" altLang="en-US" sz="2000" b="1" kern="0" dirty="0">
                <a:solidFill>
                  <a:srgbClr val="005A9E"/>
                </a:solidFill>
                <a:latin typeface="+mn-ea"/>
                <a:cs typeface="+mn-ea"/>
              </a:rPr>
              <a:t>的人数，</a:t>
            </a:r>
            <a:r>
              <a:rPr lang="zh-CN" altLang="en-US" sz="2000" b="1" kern="0" dirty="0">
                <a:solidFill>
                  <a:srgbClr val="005A9E"/>
                </a:solidFill>
                <a:highlight>
                  <a:srgbClr val="FFFF00"/>
                </a:highlight>
                <a:latin typeface="+mn-ea"/>
                <a:cs typeface="+mn-ea"/>
              </a:rPr>
              <a:t>含与中医规培并轨的中医专硕研究生</a:t>
            </a:r>
            <a:r>
              <a:rPr lang="zh-CN" altLang="en-US" sz="2000" b="1" kern="0" dirty="0">
                <a:solidFill>
                  <a:srgbClr val="005A9E"/>
                </a:solidFill>
                <a:latin typeface="+mn-ea"/>
                <a:cs typeface="+mn-ea"/>
              </a:rPr>
              <a:t>。</a:t>
            </a:r>
            <a:endParaRPr lang="en-US" altLang="zh-CN" sz="2000" b="1" kern="0" dirty="0">
              <a:solidFill>
                <a:srgbClr val="005A9E"/>
              </a:solidFill>
              <a:latin typeface="+mn-ea"/>
              <a:cs typeface="+mn-ea"/>
            </a:endParaRPr>
          </a:p>
          <a:p>
            <a:r>
              <a:rPr lang="zh-CN" altLang="zh-CN" sz="2400" b="1" kern="0" dirty="0">
                <a:solidFill>
                  <a:srgbClr val="005A9E"/>
                </a:solidFill>
                <a:latin typeface="+mn-ea"/>
                <a:cs typeface="+mn-ea"/>
              </a:rPr>
              <a:t>●</a:t>
            </a:r>
            <a:r>
              <a:rPr lang="zh-CN" altLang="zh-CN" sz="2000" b="1" kern="0" dirty="0">
                <a:solidFill>
                  <a:srgbClr val="FF0000"/>
                </a:solidFill>
                <a:latin typeface="+mn-ea"/>
                <a:cs typeface="+mn-ea"/>
              </a:rPr>
              <a:t>治未病科（中心）配备的专职医护人员数</a:t>
            </a:r>
            <a:r>
              <a:rPr lang="en-US" altLang="zh-CN" sz="2000" b="1" kern="0" dirty="0">
                <a:solidFill>
                  <a:srgbClr val="FF0000"/>
                </a:solidFill>
                <a:latin typeface="+mn-ea"/>
                <a:cs typeface="+mn-ea"/>
              </a:rPr>
              <a:t>:</a:t>
            </a:r>
            <a:endParaRPr lang="en-US" altLang="zh-CN" sz="2000" b="1" kern="0" dirty="0">
              <a:solidFill>
                <a:srgbClr val="FF0000"/>
              </a:solidFill>
              <a:highlight>
                <a:srgbClr val="FFFF00"/>
              </a:highlight>
              <a:latin typeface="+mn-ea"/>
              <a:cs typeface="+mn-ea"/>
            </a:endParaRPr>
          </a:p>
          <a:p>
            <a:r>
              <a:rPr lang="zh-CN" altLang="en-US" sz="2000" b="1" kern="0" dirty="0">
                <a:solidFill>
                  <a:srgbClr val="005A9E"/>
                </a:solidFill>
                <a:latin typeface="+mn-ea"/>
                <a:cs typeface="+mn-ea"/>
              </a:rPr>
              <a:t>值＞</a:t>
            </a:r>
            <a:r>
              <a:rPr lang="en-US" altLang="zh-CN" sz="2000" b="1" kern="0" dirty="0">
                <a:solidFill>
                  <a:srgbClr val="005A9E"/>
                </a:solidFill>
                <a:latin typeface="+mn-ea"/>
                <a:cs typeface="+mn-ea"/>
              </a:rPr>
              <a:t>0</a:t>
            </a:r>
            <a:r>
              <a:rPr lang="zh-CN" altLang="en-US" sz="2000" b="1" kern="0" dirty="0">
                <a:solidFill>
                  <a:srgbClr val="005A9E"/>
                </a:solidFill>
                <a:latin typeface="+mn-ea"/>
                <a:cs typeface="+mn-ea"/>
              </a:rPr>
              <a:t>，则分科情况表中治未病科是否设置科室必须为“是”</a:t>
            </a:r>
            <a:endParaRPr lang="en-US" altLang="zh-CN" sz="2000" b="1" kern="0" dirty="0">
              <a:solidFill>
                <a:srgbClr val="005A9E"/>
              </a:solidFill>
              <a:latin typeface="+mn-ea"/>
              <a:cs typeface="+mn-ea"/>
            </a:endParaRPr>
          </a:p>
        </p:txBody>
      </p:sp>
      <p:sp>
        <p:nvSpPr>
          <p:cNvPr id="30" name="文本框 29"/>
          <p:cNvSpPr txBox="1"/>
          <p:nvPr/>
        </p:nvSpPr>
        <p:spPr>
          <a:xfrm>
            <a:off x="107131" y="5950074"/>
            <a:ext cx="3533616" cy="329642"/>
          </a:xfrm>
          <a:prstGeom prst="rect">
            <a:avLst/>
          </a:prstGeom>
          <a:noFill/>
          <a:ln w="19050">
            <a:solidFill>
              <a:srgbClr val="FF0000"/>
            </a:solidFill>
          </a:ln>
        </p:spPr>
        <p:txBody>
          <a:bodyPr wrap="square" rtlCol="0">
            <a:spAutoFit/>
          </a:bodyPr>
          <a:lstStyle/>
          <a:p>
            <a:pPr>
              <a:lnSpc>
                <a:spcPts val="1200"/>
              </a:lnSpc>
            </a:pPr>
            <a:endParaRPr lang="zh-CN" altLang="en-US" sz="3600" dirty="0"/>
          </a:p>
        </p:txBody>
      </p:sp>
      <p:sp>
        <p:nvSpPr>
          <p:cNvPr id="40" name="文本框 39"/>
          <p:cNvSpPr txBox="1"/>
          <p:nvPr/>
        </p:nvSpPr>
        <p:spPr>
          <a:xfrm>
            <a:off x="478582" y="1579022"/>
            <a:ext cx="3312368" cy="360033"/>
          </a:xfrm>
          <a:prstGeom prst="rect">
            <a:avLst/>
          </a:prstGeom>
          <a:noFill/>
          <a:ln w="28575">
            <a:solidFill>
              <a:srgbClr val="FF0000"/>
            </a:solidFill>
          </a:ln>
        </p:spPr>
        <p:txBody>
          <a:bodyPr wrap="square" rtlCol="0">
            <a:spAutoFit/>
          </a:bodyPr>
          <a:lstStyle/>
          <a:p>
            <a:pPr>
              <a:lnSpc>
                <a:spcPts val="1200"/>
              </a:lnSpc>
            </a:pPr>
            <a:endParaRPr lang="zh-CN" altLang="en-US" dirty="0"/>
          </a:p>
        </p:txBody>
      </p:sp>
      <p:sp>
        <p:nvSpPr>
          <p:cNvPr id="6" name="文本框 5"/>
          <p:cNvSpPr txBox="1"/>
          <p:nvPr/>
        </p:nvSpPr>
        <p:spPr>
          <a:xfrm>
            <a:off x="1054646" y="4345925"/>
            <a:ext cx="4608512" cy="360033"/>
          </a:xfrm>
          <a:prstGeom prst="rect">
            <a:avLst/>
          </a:prstGeom>
          <a:noFill/>
          <a:ln w="28575">
            <a:solidFill>
              <a:srgbClr val="FF0000"/>
            </a:solidFill>
          </a:ln>
        </p:spPr>
        <p:txBody>
          <a:bodyPr wrap="square" rtlCol="0">
            <a:spAutoFit/>
          </a:bodyPr>
          <a:lstStyle/>
          <a:p>
            <a:pPr>
              <a:lnSpc>
                <a:spcPts val="1200"/>
              </a:lnSpc>
            </a:pPr>
            <a:endParaRPr lang="zh-CN" altLang="en-US" dirty="0"/>
          </a:p>
        </p:txBody>
      </p:sp>
      <p:sp>
        <p:nvSpPr>
          <p:cNvPr id="2" name="文本框 1"/>
          <p:cNvSpPr txBox="1"/>
          <p:nvPr/>
        </p:nvSpPr>
        <p:spPr>
          <a:xfrm>
            <a:off x="107131" y="4988600"/>
            <a:ext cx="3395787" cy="360033"/>
          </a:xfrm>
          <a:prstGeom prst="rect">
            <a:avLst/>
          </a:prstGeom>
          <a:noFill/>
          <a:ln w="28575">
            <a:solidFill>
              <a:srgbClr val="FF0000"/>
            </a:solidFill>
          </a:ln>
        </p:spPr>
        <p:txBody>
          <a:bodyPr wrap="square" rtlCol="0">
            <a:spAutoFit/>
          </a:bodyPr>
          <a:lstStyle/>
          <a:p>
            <a:pPr>
              <a:lnSpc>
                <a:spcPts val="1200"/>
              </a:lnSpc>
            </a:pPr>
            <a:endParaRPr lang="zh-CN" altLang="en-US" dirty="0"/>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5"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7131" y="909519"/>
            <a:ext cx="5280438" cy="5950069"/>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191760" y="981710"/>
            <a:ext cx="6998335" cy="5584825"/>
          </a:xfrm>
          <a:prstGeom prst="rect">
            <a:avLst/>
          </a:prstGeom>
          <a:solidFill>
            <a:schemeClr val="bg1"/>
          </a:solidFill>
          <a:ln w="19050">
            <a:solidFill>
              <a:srgbClr val="FF0000"/>
            </a:solidFill>
          </a:ln>
        </p:spPr>
        <p:txBody>
          <a:bodyPr wrap="square" rtlCol="0">
            <a:spAutoFit/>
          </a:bodyPr>
          <a:lstStyle/>
          <a:p>
            <a:pPr indent="0" fontAlgn="auto">
              <a:lnSpc>
                <a:spcPct val="100000"/>
              </a:lnSpc>
            </a:pPr>
            <a:r>
              <a:rPr lang="zh-CN" altLang="en-US" b="1" kern="0" dirty="0">
                <a:solidFill>
                  <a:srgbClr val="005A9E"/>
                </a:solidFill>
                <a:latin typeface="+mn-ea"/>
                <a:cs typeface="+mn-ea"/>
              </a:rPr>
              <a:t>●</a:t>
            </a:r>
            <a:r>
              <a:rPr lang="zh-CN" altLang="en-US" b="1" kern="0" dirty="0">
                <a:solidFill>
                  <a:srgbClr val="FF0000"/>
                </a:solidFill>
                <a:latin typeface="+mn-ea"/>
                <a:cs typeface="+mn-ea"/>
              </a:rPr>
              <a:t>编制床位：</a:t>
            </a:r>
            <a:r>
              <a:rPr lang="zh-CN" altLang="en-US" b="1" kern="0" dirty="0">
                <a:solidFill>
                  <a:srgbClr val="005A9E"/>
                </a:solidFill>
                <a:latin typeface="+mn-ea"/>
                <a:cs typeface="+mn-ea"/>
              </a:rPr>
              <a:t>由卫生健康行政部门核定的床位数。（</a:t>
            </a:r>
            <a:r>
              <a:rPr lang="en-US" altLang="zh-CN" b="1" kern="0" dirty="0">
                <a:solidFill>
                  <a:srgbClr val="FF0000"/>
                </a:solidFill>
                <a:latin typeface="+mn-ea"/>
                <a:cs typeface="+mn-ea"/>
              </a:rPr>
              <a:t>《</a:t>
            </a:r>
            <a:r>
              <a:rPr lang="zh-CN" altLang="en-US" b="1" kern="0" dirty="0">
                <a:solidFill>
                  <a:srgbClr val="FF0000"/>
                </a:solidFill>
                <a:latin typeface="+mn-ea"/>
                <a:cs typeface="+mn-ea"/>
              </a:rPr>
              <a:t>医疗机构执业许可证</a:t>
            </a:r>
            <a:r>
              <a:rPr lang="en-US" altLang="zh-CN" b="1" kern="0" dirty="0">
                <a:solidFill>
                  <a:srgbClr val="FF0000"/>
                </a:solidFill>
                <a:latin typeface="+mn-ea"/>
                <a:cs typeface="+mn-ea"/>
              </a:rPr>
              <a:t>》</a:t>
            </a:r>
            <a:r>
              <a:rPr lang="zh-CN" altLang="en-US" b="1" kern="0" dirty="0">
                <a:solidFill>
                  <a:srgbClr val="005A9E"/>
                </a:solidFill>
                <a:latin typeface="+mn-ea"/>
                <a:cs typeface="+mn-ea"/>
              </a:rPr>
              <a:t>上核准的床位数）。</a:t>
            </a:r>
            <a:r>
              <a:rPr lang="zh-CN" altLang="en-US" b="1" kern="0" dirty="0">
                <a:solidFill>
                  <a:srgbClr val="FF0000"/>
                </a:solidFill>
                <a:latin typeface="+mn-ea"/>
                <a:cs typeface="+mn-ea"/>
              </a:rPr>
              <a:t>审核：≤</a:t>
            </a:r>
            <a:r>
              <a:rPr lang="en-US" altLang="zh-CN" b="1" kern="0" dirty="0">
                <a:solidFill>
                  <a:srgbClr val="FF0000"/>
                </a:solidFill>
                <a:latin typeface="+mn-ea"/>
                <a:cs typeface="+mn-ea"/>
              </a:rPr>
              <a:t>5000</a:t>
            </a:r>
            <a:r>
              <a:rPr lang="zh-CN" altLang="en-US" b="1" kern="0" dirty="0">
                <a:solidFill>
                  <a:srgbClr val="FF0000"/>
                </a:solidFill>
                <a:latin typeface="+mn-ea"/>
                <a:cs typeface="+mn-ea"/>
              </a:rPr>
              <a:t>张</a:t>
            </a:r>
            <a:r>
              <a:rPr lang="zh-CN" altLang="en-US" b="1" kern="0" dirty="0">
                <a:solidFill>
                  <a:srgbClr val="005A9E"/>
                </a:solidFill>
                <a:latin typeface="+mn-ea"/>
                <a:cs typeface="+mn-ea"/>
              </a:rPr>
              <a:t>。</a:t>
            </a:r>
            <a:endParaRPr lang="en-US" altLang="zh-CN" b="1" kern="0" dirty="0">
              <a:solidFill>
                <a:srgbClr val="005A9E"/>
              </a:solidFill>
              <a:latin typeface="+mn-ea"/>
              <a:cs typeface="+mn-ea"/>
            </a:endParaRPr>
          </a:p>
          <a:p>
            <a:pPr indent="0" algn="just" fontAlgn="auto">
              <a:lnSpc>
                <a:spcPct val="100000"/>
              </a:lnSpc>
            </a:pPr>
            <a:r>
              <a:rPr lang="zh-CN" altLang="zh-CN" b="1" kern="0" dirty="0">
                <a:solidFill>
                  <a:srgbClr val="005A9E"/>
                </a:solidFill>
                <a:latin typeface="+mn-ea"/>
                <a:cs typeface="+mn-ea"/>
              </a:rPr>
              <a:t>●</a:t>
            </a:r>
            <a:r>
              <a:rPr lang="zh-CN" altLang="en-US" b="1" kern="0" dirty="0">
                <a:solidFill>
                  <a:srgbClr val="FF0000"/>
                </a:solidFill>
                <a:latin typeface="+mn-ea"/>
                <a:cs typeface="+mn-ea"/>
              </a:rPr>
              <a:t>实有床位</a:t>
            </a:r>
            <a:r>
              <a:rPr lang="zh-CN" altLang="en-US" b="1" kern="0" dirty="0">
                <a:solidFill>
                  <a:srgbClr val="005A9E"/>
                </a:solidFill>
                <a:latin typeface="+mn-ea"/>
                <a:cs typeface="+mn-ea"/>
              </a:rPr>
              <a:t>：指年底固定实有床位数，包括正规床、简易床、监护床、超过半年加床、正在消毒和修理床位、因扩建或大修而停用床位。</a:t>
            </a:r>
            <a:r>
              <a:rPr lang="zh-CN" altLang="en-US" b="1" kern="0" dirty="0">
                <a:solidFill>
                  <a:srgbClr val="FF0000"/>
                </a:solidFill>
                <a:latin typeface="+mn-ea"/>
                <a:cs typeface="+mn-ea"/>
              </a:rPr>
              <a:t>不包括产科新生儿床、接产室待产床、库存床、观察床、临时加床和病人家属陪侍床</a:t>
            </a:r>
            <a:r>
              <a:rPr lang="zh-CN" altLang="en-US" b="1" kern="0" dirty="0">
                <a:solidFill>
                  <a:srgbClr val="005A9E"/>
                </a:solidFill>
                <a:latin typeface="+mn-ea"/>
                <a:cs typeface="+mn-ea"/>
              </a:rPr>
              <a:t>。</a:t>
            </a:r>
            <a:r>
              <a:rPr lang="zh-CN" altLang="en-US" b="1" kern="0" dirty="0">
                <a:solidFill>
                  <a:srgbClr val="FF0000"/>
                </a:solidFill>
                <a:latin typeface="+mn-ea"/>
                <a:cs typeface="+mn-ea"/>
              </a:rPr>
              <a:t>审核：≤</a:t>
            </a:r>
            <a:r>
              <a:rPr lang="en-US" altLang="zh-CN" b="1" kern="0" dirty="0">
                <a:solidFill>
                  <a:srgbClr val="FF0000"/>
                </a:solidFill>
                <a:latin typeface="+mn-ea"/>
                <a:cs typeface="+mn-ea"/>
              </a:rPr>
              <a:t>5000</a:t>
            </a:r>
            <a:r>
              <a:rPr lang="zh-CN" altLang="en-US" b="1" kern="0" dirty="0">
                <a:solidFill>
                  <a:srgbClr val="FF0000"/>
                </a:solidFill>
                <a:latin typeface="+mn-ea"/>
                <a:cs typeface="+mn-ea"/>
              </a:rPr>
              <a:t>张</a:t>
            </a:r>
            <a:endParaRPr lang="zh-CN" altLang="en-US" b="1" kern="0" dirty="0">
              <a:solidFill>
                <a:srgbClr val="FF0000"/>
              </a:solidFill>
              <a:latin typeface="+mn-ea"/>
              <a:cs typeface="+mn-ea"/>
            </a:endParaRPr>
          </a:p>
          <a:p>
            <a:pPr indent="0" algn="just" fontAlgn="auto">
              <a:lnSpc>
                <a:spcPct val="100000"/>
              </a:lnSpc>
            </a:pPr>
            <a:r>
              <a:rPr lang="zh-CN" altLang="zh-CN" b="1" kern="0" dirty="0">
                <a:solidFill>
                  <a:srgbClr val="005A9E"/>
                </a:solidFill>
                <a:latin typeface="+mn-ea"/>
                <a:cs typeface="+mn-ea"/>
              </a:rPr>
              <a:t>●</a:t>
            </a:r>
            <a:r>
              <a:rPr lang="zh-CN" altLang="en-US" b="1" kern="0" dirty="0">
                <a:solidFill>
                  <a:srgbClr val="FF0000"/>
                </a:solidFill>
                <a:latin typeface="+mn-ea"/>
                <a:cs typeface="+mn-ea"/>
              </a:rPr>
              <a:t>重症监护病房床位数</a:t>
            </a:r>
            <a:r>
              <a:rPr lang="zh-CN" altLang="en-US" b="1" kern="0" dirty="0">
                <a:solidFill>
                  <a:srgbClr val="005A9E"/>
                </a:solidFill>
                <a:latin typeface="+mn-ea"/>
                <a:cs typeface="+mn-ea"/>
              </a:rPr>
              <a:t>：指医院所有重症监护病房的床位数（包括但不仅限于中心</a:t>
            </a:r>
            <a:r>
              <a:rPr lang="en-US" altLang="zh-CN" b="1" kern="0" dirty="0">
                <a:solidFill>
                  <a:srgbClr val="005A9E"/>
                </a:solidFill>
                <a:latin typeface="+mn-ea"/>
                <a:cs typeface="+mn-ea"/>
              </a:rPr>
              <a:t>ICU</a:t>
            </a:r>
            <a:r>
              <a:rPr lang="zh-CN" altLang="en-US" b="1" kern="0" dirty="0">
                <a:solidFill>
                  <a:srgbClr val="005A9E"/>
                </a:solidFill>
                <a:latin typeface="+mn-ea"/>
                <a:cs typeface="+mn-ea"/>
              </a:rPr>
              <a:t>、</a:t>
            </a:r>
            <a:r>
              <a:rPr lang="en-US" altLang="zh-CN" b="1" kern="0" dirty="0">
                <a:solidFill>
                  <a:srgbClr val="005A9E"/>
                </a:solidFill>
                <a:latin typeface="+mn-ea"/>
                <a:cs typeface="+mn-ea"/>
              </a:rPr>
              <a:t>RICU</a:t>
            </a:r>
            <a:r>
              <a:rPr lang="zh-CN" altLang="en-US" b="1" kern="0" dirty="0">
                <a:solidFill>
                  <a:srgbClr val="005A9E"/>
                </a:solidFill>
                <a:latin typeface="+mn-ea"/>
                <a:cs typeface="+mn-ea"/>
              </a:rPr>
              <a:t>、</a:t>
            </a:r>
            <a:r>
              <a:rPr lang="en-US" altLang="zh-CN" b="1" kern="0" dirty="0">
                <a:solidFill>
                  <a:srgbClr val="005A9E"/>
                </a:solidFill>
                <a:latin typeface="+mn-ea"/>
                <a:cs typeface="+mn-ea"/>
              </a:rPr>
              <a:t>CCU</a:t>
            </a:r>
            <a:r>
              <a:rPr lang="zh-CN" altLang="en-US" b="1" kern="0" dirty="0">
                <a:solidFill>
                  <a:srgbClr val="005A9E"/>
                </a:solidFill>
                <a:latin typeface="+mn-ea"/>
                <a:cs typeface="+mn-ea"/>
              </a:rPr>
              <a:t>）。</a:t>
            </a:r>
            <a:endParaRPr lang="en-US" altLang="zh-CN" b="1" kern="0" dirty="0">
              <a:solidFill>
                <a:srgbClr val="005A9E"/>
              </a:solidFill>
              <a:latin typeface="+mn-ea"/>
              <a:cs typeface="+mn-ea"/>
            </a:endParaRPr>
          </a:p>
          <a:p>
            <a:pPr indent="0" algn="just" fontAlgn="auto">
              <a:lnSpc>
                <a:spcPct val="100000"/>
              </a:lnSpc>
            </a:pPr>
            <a:r>
              <a:rPr lang="zh-CN" altLang="zh-CN" b="1" kern="0" dirty="0">
                <a:solidFill>
                  <a:srgbClr val="005A9E"/>
                </a:solidFill>
                <a:latin typeface="+mn-ea"/>
                <a:cs typeface="+mn-ea"/>
              </a:rPr>
              <a:t>●</a:t>
            </a:r>
            <a:r>
              <a:rPr lang="zh-CN" altLang="en-US" b="1" kern="0" dirty="0">
                <a:solidFill>
                  <a:srgbClr val="FF0000"/>
                </a:solidFill>
                <a:latin typeface="+mn-ea"/>
                <a:cs typeface="+mn-ea"/>
              </a:rPr>
              <a:t>负压病房床位</a:t>
            </a:r>
            <a:r>
              <a:rPr lang="zh-CN" altLang="en-US" b="1" kern="0" dirty="0">
                <a:solidFill>
                  <a:srgbClr val="005A9E"/>
                </a:solidFill>
                <a:latin typeface="+mn-ea"/>
                <a:cs typeface="+mn-ea"/>
              </a:rPr>
              <a:t>：指负压隔离病房中的监护床之和。</a:t>
            </a:r>
            <a:endParaRPr lang="en-US" altLang="zh-CN" b="1" kern="0" dirty="0">
              <a:solidFill>
                <a:srgbClr val="005A9E"/>
              </a:solidFill>
              <a:latin typeface="+mn-ea"/>
              <a:cs typeface="+mn-ea"/>
            </a:endParaRPr>
          </a:p>
          <a:p>
            <a:pPr indent="0" algn="just" fontAlgn="auto">
              <a:lnSpc>
                <a:spcPct val="100000"/>
              </a:lnSpc>
            </a:pPr>
            <a:r>
              <a:rPr lang="zh-CN" altLang="zh-CN" b="1" kern="0" dirty="0">
                <a:solidFill>
                  <a:srgbClr val="005A9E"/>
                </a:solidFill>
                <a:latin typeface="+mn-ea"/>
                <a:cs typeface="+mn-ea"/>
              </a:rPr>
              <a:t>●</a:t>
            </a:r>
            <a:r>
              <a:rPr lang="zh-CN" altLang="en-US" b="1" kern="0" dirty="0">
                <a:solidFill>
                  <a:srgbClr val="FF0000"/>
                </a:solidFill>
                <a:latin typeface="+mn-ea"/>
                <a:cs typeface="+mn-ea"/>
              </a:rPr>
              <a:t>特需服务床位</a:t>
            </a:r>
            <a:r>
              <a:rPr lang="zh-CN" altLang="en-US" b="1" kern="0" dirty="0">
                <a:solidFill>
                  <a:srgbClr val="005A9E"/>
                </a:solidFill>
                <a:latin typeface="+mn-ea"/>
                <a:cs typeface="+mn-ea"/>
              </a:rPr>
              <a:t>：指按特需服务收费并报物价部门备案的特种病房、高等病房、家庭式产房等床位数。</a:t>
            </a:r>
            <a:endParaRPr lang="zh-CN" altLang="en-US" b="1" kern="0" dirty="0">
              <a:solidFill>
                <a:srgbClr val="005A9E"/>
              </a:solidFill>
              <a:latin typeface="+mn-ea"/>
              <a:cs typeface="+mn-ea"/>
            </a:endParaRPr>
          </a:p>
          <a:p>
            <a:pPr indent="0" algn="just" fontAlgn="auto">
              <a:lnSpc>
                <a:spcPct val="100000"/>
              </a:lnSpc>
            </a:pPr>
            <a:r>
              <a:rPr lang="zh-CN" altLang="zh-CN" b="1" kern="0" dirty="0">
                <a:solidFill>
                  <a:srgbClr val="005A9E"/>
                </a:solidFill>
                <a:latin typeface="+mn-ea"/>
                <a:cs typeface="+mn-ea"/>
              </a:rPr>
              <a:t>●</a:t>
            </a:r>
            <a:r>
              <a:rPr lang="zh-CN" altLang="en-US" b="1" kern="0" dirty="0">
                <a:solidFill>
                  <a:srgbClr val="FF0000"/>
                </a:solidFill>
                <a:latin typeface="+mn-ea"/>
                <a:cs typeface="+mn-ea"/>
              </a:rPr>
              <a:t>养老床位数</a:t>
            </a:r>
            <a:r>
              <a:rPr lang="zh-CN" altLang="en-US" b="1" kern="0" dirty="0">
                <a:solidFill>
                  <a:srgbClr val="005A9E"/>
                </a:solidFill>
                <a:latin typeface="+mn-ea"/>
                <a:cs typeface="+mn-ea"/>
              </a:rPr>
              <a:t>：取得</a:t>
            </a:r>
            <a:r>
              <a:rPr lang="zh-CN" altLang="en-US" b="1" kern="0" dirty="0">
                <a:solidFill>
                  <a:srgbClr val="FF0000"/>
                </a:solidFill>
                <a:latin typeface="+mn-ea"/>
                <a:cs typeface="+mn-ea"/>
              </a:rPr>
              <a:t>医疗执业许可证</a:t>
            </a:r>
            <a:r>
              <a:rPr lang="zh-CN" altLang="en-US" b="1" kern="0" dirty="0">
                <a:solidFill>
                  <a:srgbClr val="005A9E"/>
                </a:solidFill>
                <a:latin typeface="+mn-ea"/>
                <a:cs typeface="+mn-ea"/>
              </a:rPr>
              <a:t>，并在</a:t>
            </a:r>
            <a:r>
              <a:rPr lang="zh-CN" altLang="en-US" b="1" kern="0" dirty="0">
                <a:solidFill>
                  <a:srgbClr val="FF0000"/>
                </a:solidFill>
                <a:latin typeface="+mn-ea"/>
                <a:cs typeface="+mn-ea"/>
              </a:rPr>
              <a:t>民政部门进行养老机构备案</a:t>
            </a:r>
            <a:r>
              <a:rPr lang="zh-CN" altLang="en-US" b="1" kern="0" dirty="0">
                <a:solidFill>
                  <a:srgbClr val="005A9E"/>
                </a:solidFill>
                <a:latin typeface="+mn-ea"/>
                <a:cs typeface="+mn-ea"/>
              </a:rPr>
              <a:t>的</a:t>
            </a:r>
            <a:r>
              <a:rPr lang="zh-CN" altLang="en-US" b="1" kern="0" dirty="0">
                <a:solidFill>
                  <a:srgbClr val="FF0000"/>
                </a:solidFill>
                <a:latin typeface="+mn-ea"/>
                <a:cs typeface="+mn-ea"/>
              </a:rPr>
              <a:t>医养结合机构</a:t>
            </a:r>
            <a:r>
              <a:rPr lang="zh-CN" altLang="en-US" b="1" kern="0" dirty="0">
                <a:solidFill>
                  <a:srgbClr val="005A9E"/>
                </a:solidFill>
                <a:latin typeface="+mn-ea"/>
                <a:cs typeface="+mn-ea"/>
              </a:rPr>
              <a:t>实际开放的养老床位数。（医养结合机构概念参见</a:t>
            </a:r>
            <a:r>
              <a:rPr lang="en-US" altLang="zh-CN" b="1" kern="0" dirty="0">
                <a:solidFill>
                  <a:srgbClr val="005A9E"/>
                </a:solidFill>
                <a:latin typeface="+mn-ea"/>
                <a:cs typeface="+mn-ea"/>
              </a:rPr>
              <a:t>《</a:t>
            </a:r>
            <a:r>
              <a:rPr lang="zh-CN" altLang="en-US" b="1" kern="0" dirty="0">
                <a:solidFill>
                  <a:srgbClr val="005A9E"/>
                </a:solidFill>
                <a:latin typeface="+mn-ea"/>
                <a:cs typeface="+mn-ea"/>
              </a:rPr>
              <a:t>医养结合机构管理指南</a:t>
            </a:r>
            <a:r>
              <a:rPr lang="en-US" altLang="zh-CN" b="1" kern="0" dirty="0">
                <a:solidFill>
                  <a:srgbClr val="005A9E"/>
                </a:solidFill>
                <a:latin typeface="+mn-ea"/>
                <a:cs typeface="+mn-ea"/>
              </a:rPr>
              <a:t>(</a:t>
            </a:r>
            <a:r>
              <a:rPr lang="zh-CN" altLang="en-US" b="1" kern="0" dirty="0">
                <a:solidFill>
                  <a:srgbClr val="005A9E"/>
                </a:solidFill>
                <a:latin typeface="+mn-ea"/>
                <a:cs typeface="+mn-ea"/>
              </a:rPr>
              <a:t>试行</a:t>
            </a:r>
            <a:r>
              <a:rPr lang="en-US" altLang="zh-CN" b="1" kern="0" dirty="0">
                <a:solidFill>
                  <a:srgbClr val="005A9E"/>
                </a:solidFill>
                <a:latin typeface="+mn-ea"/>
                <a:cs typeface="+mn-ea"/>
              </a:rPr>
              <a:t>)》 </a:t>
            </a:r>
            <a:r>
              <a:rPr lang="zh-CN" altLang="en-US" b="1" kern="0" dirty="0">
                <a:solidFill>
                  <a:srgbClr val="005A9E"/>
                </a:solidFill>
                <a:latin typeface="+mn-ea"/>
                <a:cs typeface="+mn-ea"/>
              </a:rPr>
              <a:t>）</a:t>
            </a:r>
            <a:endParaRPr lang="en-US" altLang="zh-CN" b="1" kern="0" dirty="0">
              <a:solidFill>
                <a:srgbClr val="005A9E"/>
              </a:solidFill>
              <a:latin typeface="+mn-ea"/>
              <a:cs typeface="+mn-ea"/>
            </a:endParaRPr>
          </a:p>
          <a:p>
            <a:pPr indent="0" algn="just" fontAlgn="auto">
              <a:lnSpc>
                <a:spcPct val="100000"/>
              </a:lnSpc>
            </a:pPr>
            <a:r>
              <a:rPr lang="zh-CN" altLang="en-US" b="1" kern="0" dirty="0">
                <a:solidFill>
                  <a:srgbClr val="FF0000"/>
                </a:solidFill>
                <a:highlight>
                  <a:srgbClr val="FFFF00"/>
                </a:highlight>
                <a:latin typeface="+mn-ea"/>
                <a:cs typeface="+mn-ea"/>
              </a:rPr>
              <a:t>未取得医养结合机构资质的医院，老年病科的床位不计入。</a:t>
            </a:r>
            <a:endParaRPr lang="zh-CN" altLang="en-US" b="1" kern="0" dirty="0">
              <a:solidFill>
                <a:srgbClr val="FF0000"/>
              </a:solidFill>
              <a:highlight>
                <a:srgbClr val="FFFF00"/>
              </a:highlight>
              <a:latin typeface="+mn-ea"/>
              <a:cs typeface="+mn-ea"/>
            </a:endParaRPr>
          </a:p>
        </p:txBody>
      </p:sp>
      <p:sp>
        <p:nvSpPr>
          <p:cNvPr id="30" name="文本框 29"/>
          <p:cNvSpPr txBox="1"/>
          <p:nvPr/>
        </p:nvSpPr>
        <p:spPr>
          <a:xfrm>
            <a:off x="1414686" y="4066200"/>
            <a:ext cx="2952328" cy="329642"/>
          </a:xfrm>
          <a:prstGeom prst="rect">
            <a:avLst/>
          </a:prstGeom>
          <a:noFill/>
          <a:ln w="19050">
            <a:solidFill>
              <a:srgbClr val="FF0000"/>
            </a:solidFill>
          </a:ln>
        </p:spPr>
        <p:txBody>
          <a:bodyPr wrap="square" rtlCol="0">
            <a:spAutoFit/>
          </a:bodyPr>
          <a:lstStyle/>
          <a:p>
            <a:pPr>
              <a:lnSpc>
                <a:spcPts val="1200"/>
              </a:lnSpc>
            </a:pPr>
            <a:endParaRPr lang="zh-CN" altLang="en-US" sz="3600" dirty="0"/>
          </a:p>
        </p:txBody>
      </p:sp>
      <p:sp>
        <p:nvSpPr>
          <p:cNvPr id="40" name="文本框 39"/>
          <p:cNvSpPr txBox="1"/>
          <p:nvPr/>
        </p:nvSpPr>
        <p:spPr>
          <a:xfrm>
            <a:off x="248391" y="1756492"/>
            <a:ext cx="2271551" cy="360033"/>
          </a:xfrm>
          <a:prstGeom prst="rect">
            <a:avLst/>
          </a:prstGeom>
          <a:noFill/>
          <a:ln w="28575">
            <a:solidFill>
              <a:srgbClr val="FF0000"/>
            </a:solidFill>
          </a:ln>
        </p:spPr>
        <p:txBody>
          <a:bodyPr wrap="square" rtlCol="0">
            <a:spAutoFit/>
          </a:bodyPr>
          <a:lstStyle/>
          <a:p>
            <a:pPr>
              <a:lnSpc>
                <a:spcPts val="1200"/>
              </a:lnSpc>
            </a:pPr>
            <a:endParaRPr lang="zh-CN" altLang="en-US" dirty="0"/>
          </a:p>
        </p:txBody>
      </p:sp>
      <p:sp>
        <p:nvSpPr>
          <p:cNvPr id="6" name="文本框 5"/>
          <p:cNvSpPr txBox="1"/>
          <p:nvPr/>
        </p:nvSpPr>
        <p:spPr>
          <a:xfrm>
            <a:off x="248391" y="2350426"/>
            <a:ext cx="2271551" cy="360033"/>
          </a:xfrm>
          <a:prstGeom prst="rect">
            <a:avLst/>
          </a:prstGeom>
          <a:noFill/>
          <a:ln w="28575">
            <a:solidFill>
              <a:srgbClr val="FF0000"/>
            </a:solidFill>
          </a:ln>
        </p:spPr>
        <p:txBody>
          <a:bodyPr wrap="square" rtlCol="0">
            <a:spAutoFit/>
          </a:bodyPr>
          <a:lstStyle/>
          <a:p>
            <a:pPr>
              <a:lnSpc>
                <a:spcPts val="1200"/>
              </a:lnSpc>
            </a:pPr>
            <a:endParaRPr lang="zh-CN" altLang="en-US" dirty="0"/>
          </a:p>
        </p:txBody>
      </p:sp>
      <p:sp>
        <p:nvSpPr>
          <p:cNvPr id="5" name="文本框 4"/>
          <p:cNvSpPr txBox="1"/>
          <p:nvPr/>
        </p:nvSpPr>
        <p:spPr>
          <a:xfrm>
            <a:off x="1414686" y="3507682"/>
            <a:ext cx="3312368" cy="329642"/>
          </a:xfrm>
          <a:prstGeom prst="rect">
            <a:avLst/>
          </a:prstGeom>
          <a:noFill/>
          <a:ln w="19050">
            <a:solidFill>
              <a:srgbClr val="FF0000"/>
            </a:solidFill>
          </a:ln>
        </p:spPr>
        <p:txBody>
          <a:bodyPr wrap="square" rtlCol="0">
            <a:spAutoFit/>
          </a:bodyPr>
          <a:lstStyle/>
          <a:p>
            <a:pPr>
              <a:lnSpc>
                <a:spcPts val="1200"/>
              </a:lnSpc>
            </a:pPr>
            <a:endParaRPr lang="zh-CN" altLang="en-US" sz="3600" dirty="0"/>
          </a:p>
        </p:txBody>
      </p:sp>
      <p:sp>
        <p:nvSpPr>
          <p:cNvPr id="7" name="文本框 6"/>
          <p:cNvSpPr txBox="1"/>
          <p:nvPr/>
        </p:nvSpPr>
        <p:spPr>
          <a:xfrm>
            <a:off x="1414686" y="2918773"/>
            <a:ext cx="3683015" cy="360033"/>
          </a:xfrm>
          <a:prstGeom prst="rect">
            <a:avLst/>
          </a:prstGeom>
          <a:noFill/>
          <a:ln w="28575">
            <a:solidFill>
              <a:srgbClr val="FF0000"/>
            </a:solidFill>
          </a:ln>
        </p:spPr>
        <p:txBody>
          <a:bodyPr wrap="square" rtlCol="0">
            <a:spAutoFit/>
          </a:bodyPr>
          <a:lstStyle/>
          <a:p>
            <a:pPr>
              <a:lnSpc>
                <a:spcPts val="1200"/>
              </a:lnSpc>
            </a:pPr>
            <a:endParaRPr lang="zh-CN" altLang="en-US" dirty="0"/>
          </a:p>
        </p:txBody>
      </p:sp>
      <p:sp>
        <p:nvSpPr>
          <p:cNvPr id="9" name="文本框 8"/>
          <p:cNvSpPr txBox="1"/>
          <p:nvPr/>
        </p:nvSpPr>
        <p:spPr>
          <a:xfrm>
            <a:off x="248390" y="4590309"/>
            <a:ext cx="2198021" cy="360033"/>
          </a:xfrm>
          <a:prstGeom prst="rect">
            <a:avLst/>
          </a:prstGeom>
          <a:noFill/>
          <a:ln w="28575">
            <a:solidFill>
              <a:srgbClr val="FF0000"/>
            </a:solidFill>
          </a:ln>
        </p:spPr>
        <p:txBody>
          <a:bodyPr wrap="square" rtlCol="0">
            <a:spAutoFit/>
          </a:bodyPr>
          <a:lstStyle/>
          <a:p>
            <a:pPr>
              <a:lnSpc>
                <a:spcPts val="1200"/>
              </a:lnSpc>
            </a:pPr>
            <a:endParaRPr lang="zh-CN" altLang="en-US"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4"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7131" y="909519"/>
            <a:ext cx="5280438" cy="5950069"/>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123815" y="917575"/>
            <a:ext cx="7064375" cy="5908040"/>
          </a:xfrm>
          <a:prstGeom prst="rect">
            <a:avLst/>
          </a:prstGeom>
          <a:solidFill>
            <a:schemeClr val="bg1"/>
          </a:solidFill>
          <a:ln w="19050">
            <a:solidFill>
              <a:srgbClr val="FF0000"/>
            </a:solidFill>
          </a:ln>
        </p:spPr>
        <p:txBody>
          <a:bodyPr wrap="square" rtlCol="0">
            <a:spAutoFit/>
          </a:bodyPr>
          <a:lstStyle/>
          <a:p>
            <a:pPr indent="0" algn="just" fontAlgn="auto">
              <a:lnSpc>
                <a:spcPct val="100000"/>
              </a:lnSpc>
            </a:pPr>
            <a:r>
              <a:rPr lang="zh-CN" altLang="zh-CN" b="1" kern="0" dirty="0">
                <a:solidFill>
                  <a:srgbClr val="005A9E"/>
                </a:solidFill>
                <a:latin typeface="+mn-ea"/>
                <a:cs typeface="+mn-ea"/>
              </a:rPr>
              <a:t>●</a:t>
            </a:r>
            <a:r>
              <a:rPr lang="zh-CN" altLang="en-US" b="1" kern="0" dirty="0">
                <a:solidFill>
                  <a:srgbClr val="FF0000"/>
                </a:solidFill>
                <a:latin typeface="+mn-ea"/>
                <a:cs typeface="+mn-ea"/>
              </a:rPr>
              <a:t>实际开放总床日数</a:t>
            </a:r>
            <a:r>
              <a:rPr lang="zh-CN" altLang="en-US" b="1" kern="0" dirty="0">
                <a:solidFill>
                  <a:srgbClr val="005A9E"/>
                </a:solidFill>
                <a:latin typeface="+mn-ea"/>
                <a:cs typeface="+mn-ea"/>
              </a:rPr>
              <a:t>：指年内医院各科每日夜晚</a:t>
            </a:r>
            <a:r>
              <a:rPr lang="en-US" altLang="zh-CN" b="1" kern="0" dirty="0">
                <a:solidFill>
                  <a:srgbClr val="005A9E"/>
                </a:solidFill>
                <a:latin typeface="+mn-ea"/>
                <a:cs typeface="+mn-ea"/>
              </a:rPr>
              <a:t>12</a:t>
            </a:r>
            <a:r>
              <a:rPr lang="zh-CN" altLang="en-US" b="1" kern="0" dirty="0">
                <a:solidFill>
                  <a:srgbClr val="005A9E"/>
                </a:solidFill>
                <a:latin typeface="+mn-ea"/>
                <a:cs typeface="+mn-ea"/>
              </a:rPr>
              <a:t>点开放病床数总和</a:t>
            </a:r>
            <a:r>
              <a:rPr lang="en-US" altLang="zh-CN" b="1" kern="0" dirty="0">
                <a:solidFill>
                  <a:srgbClr val="005A9E"/>
                </a:solidFill>
                <a:latin typeface="+mn-ea"/>
                <a:cs typeface="+mn-ea"/>
              </a:rPr>
              <a:t>,</a:t>
            </a:r>
            <a:r>
              <a:rPr lang="zh-CN" altLang="en-US" b="1" kern="0" dirty="0">
                <a:solidFill>
                  <a:srgbClr val="005A9E"/>
                </a:solidFill>
                <a:latin typeface="+mn-ea"/>
                <a:cs typeface="+mn-ea"/>
              </a:rPr>
              <a:t>不论该床是否被病人占用</a:t>
            </a:r>
            <a:r>
              <a:rPr lang="en-US" altLang="zh-CN" b="1" kern="0" dirty="0">
                <a:solidFill>
                  <a:srgbClr val="005A9E"/>
                </a:solidFill>
                <a:latin typeface="+mn-ea"/>
                <a:cs typeface="+mn-ea"/>
              </a:rPr>
              <a:t>,</a:t>
            </a:r>
            <a:r>
              <a:rPr lang="zh-CN" altLang="en-US" b="1" kern="0" dirty="0">
                <a:solidFill>
                  <a:srgbClr val="005A9E"/>
                </a:solidFill>
                <a:latin typeface="+mn-ea"/>
                <a:cs typeface="+mn-ea"/>
              </a:rPr>
              <a:t>都应计算在内。</a:t>
            </a:r>
            <a:r>
              <a:rPr lang="zh-CN" altLang="en-US" b="1" kern="0" dirty="0">
                <a:solidFill>
                  <a:srgbClr val="FF0000"/>
                </a:solidFill>
                <a:latin typeface="+mn-ea"/>
                <a:cs typeface="+mn-ea"/>
              </a:rPr>
              <a:t>包括消毒和小修理等暂停使用的病床</a:t>
            </a:r>
            <a:r>
              <a:rPr lang="en-US" altLang="zh-CN" b="1" kern="0" dirty="0">
                <a:solidFill>
                  <a:srgbClr val="FF0000"/>
                </a:solidFill>
                <a:latin typeface="+mn-ea"/>
                <a:cs typeface="+mn-ea"/>
              </a:rPr>
              <a:t>,</a:t>
            </a:r>
            <a:r>
              <a:rPr lang="zh-CN" altLang="en-US" b="1" kern="0" dirty="0">
                <a:solidFill>
                  <a:srgbClr val="FF0000"/>
                </a:solidFill>
                <a:latin typeface="+mn-ea"/>
                <a:cs typeface="+mn-ea"/>
              </a:rPr>
              <a:t>超过半年的加床。</a:t>
            </a:r>
            <a:r>
              <a:rPr lang="zh-CN" altLang="en-US" b="1" kern="0" dirty="0">
                <a:solidFill>
                  <a:srgbClr val="005A9E"/>
                </a:solidFill>
                <a:latin typeface="+mn-ea"/>
                <a:cs typeface="+mn-ea"/>
              </a:rPr>
              <a:t>不包括因病房扩建或大修而停用的病床及</a:t>
            </a:r>
            <a:r>
              <a:rPr lang="zh-CN" altLang="en-US" b="1" kern="0" dirty="0">
                <a:solidFill>
                  <a:srgbClr val="FF0000"/>
                </a:solidFill>
                <a:latin typeface="+mn-ea"/>
                <a:cs typeface="+mn-ea"/>
              </a:rPr>
              <a:t>临时增设病床</a:t>
            </a:r>
            <a:r>
              <a:rPr lang="en-US" altLang="zh-CN" b="1" kern="0" dirty="0">
                <a:solidFill>
                  <a:srgbClr val="005A9E"/>
                </a:solidFill>
                <a:latin typeface="+mn-ea"/>
                <a:cs typeface="+mn-ea"/>
              </a:rPr>
              <a:t>(</a:t>
            </a:r>
            <a:r>
              <a:rPr lang="zh-CN" altLang="en-US" b="1" kern="0" dirty="0">
                <a:solidFill>
                  <a:srgbClr val="005A9E"/>
                </a:solidFill>
                <a:latin typeface="+mn-ea"/>
                <a:cs typeface="+mn-ea"/>
              </a:rPr>
              <a:t>半年以内</a:t>
            </a:r>
            <a:r>
              <a:rPr lang="en-US" altLang="zh-CN" b="1" kern="0" dirty="0">
                <a:solidFill>
                  <a:srgbClr val="005A9E"/>
                </a:solidFill>
                <a:latin typeface="+mn-ea"/>
                <a:cs typeface="+mn-ea"/>
              </a:rPr>
              <a:t>)</a:t>
            </a:r>
            <a:r>
              <a:rPr lang="zh-CN" altLang="en-US" b="1" kern="0" dirty="0">
                <a:solidFill>
                  <a:srgbClr val="005A9E"/>
                </a:solidFill>
                <a:latin typeface="+mn-ea"/>
                <a:cs typeface="+mn-ea"/>
              </a:rPr>
              <a:t>。</a:t>
            </a:r>
            <a:endParaRPr lang="en-US" altLang="zh-CN" b="1" kern="0" dirty="0">
              <a:solidFill>
                <a:srgbClr val="005A9E"/>
              </a:solidFill>
              <a:latin typeface="+mn-ea"/>
              <a:cs typeface="+mn-ea"/>
            </a:endParaRPr>
          </a:p>
          <a:p>
            <a:pPr indent="0" algn="just" fontAlgn="auto">
              <a:lnSpc>
                <a:spcPct val="100000"/>
              </a:lnSpc>
            </a:pPr>
            <a:r>
              <a:rPr lang="zh-CN" altLang="zh-CN" b="1" kern="0" dirty="0">
                <a:solidFill>
                  <a:srgbClr val="005A9E"/>
                </a:solidFill>
                <a:latin typeface="+mn-ea"/>
                <a:cs typeface="+mn-ea"/>
              </a:rPr>
              <a:t>●</a:t>
            </a:r>
            <a:r>
              <a:rPr lang="zh-CN" altLang="en-US" b="1" kern="0" dirty="0">
                <a:solidFill>
                  <a:srgbClr val="FF0000"/>
                </a:solidFill>
                <a:latin typeface="+mn-ea"/>
                <a:cs typeface="+mn-ea"/>
              </a:rPr>
              <a:t>实际占用总床日数：</a:t>
            </a:r>
            <a:r>
              <a:rPr lang="zh-CN" altLang="en-US" b="1" kern="0" dirty="0">
                <a:solidFill>
                  <a:srgbClr val="005A9E"/>
                </a:solidFill>
                <a:latin typeface="+mn-ea"/>
                <a:cs typeface="+mn-ea"/>
              </a:rPr>
              <a:t>指医院各科每日夜晚</a:t>
            </a:r>
            <a:r>
              <a:rPr lang="en-US" altLang="zh-CN" b="1" kern="0" dirty="0">
                <a:solidFill>
                  <a:srgbClr val="005A9E"/>
                </a:solidFill>
                <a:latin typeface="+mn-ea"/>
                <a:cs typeface="+mn-ea"/>
              </a:rPr>
              <a:t>12</a:t>
            </a:r>
            <a:r>
              <a:rPr lang="zh-CN" altLang="en-US" b="1" kern="0" dirty="0">
                <a:solidFill>
                  <a:srgbClr val="005A9E"/>
                </a:solidFill>
                <a:latin typeface="+mn-ea"/>
                <a:cs typeface="+mn-ea"/>
              </a:rPr>
              <a:t>点实际占用病床数（即每日夜晚</a:t>
            </a:r>
            <a:r>
              <a:rPr lang="en-US" altLang="zh-CN" b="1" kern="0" dirty="0">
                <a:solidFill>
                  <a:srgbClr val="005A9E"/>
                </a:solidFill>
                <a:latin typeface="+mn-ea"/>
                <a:cs typeface="+mn-ea"/>
              </a:rPr>
              <a:t>12</a:t>
            </a:r>
            <a:r>
              <a:rPr lang="zh-CN" altLang="en-US" b="1" kern="0" dirty="0">
                <a:solidFill>
                  <a:srgbClr val="005A9E"/>
                </a:solidFill>
                <a:latin typeface="+mn-ea"/>
                <a:cs typeface="+mn-ea"/>
              </a:rPr>
              <a:t>点住院人数）总和，包括实际占用的</a:t>
            </a:r>
            <a:r>
              <a:rPr lang="zh-CN" altLang="en-US" b="1" kern="0" dirty="0">
                <a:solidFill>
                  <a:srgbClr val="FF0000"/>
                </a:solidFill>
                <a:latin typeface="+mn-ea"/>
                <a:cs typeface="+mn-ea"/>
              </a:rPr>
              <a:t>临时加床</a:t>
            </a:r>
            <a:r>
              <a:rPr lang="zh-CN" altLang="en-US" b="1" kern="0" dirty="0">
                <a:solidFill>
                  <a:srgbClr val="005A9E"/>
                </a:solidFill>
                <a:latin typeface="+mn-ea"/>
                <a:cs typeface="+mn-ea"/>
              </a:rPr>
              <a:t>在内，不包括家庭病床占用床日数。病人入院后于当晚</a:t>
            </a:r>
            <a:r>
              <a:rPr lang="en-US" altLang="zh-CN" b="1" kern="0" dirty="0">
                <a:solidFill>
                  <a:srgbClr val="005A9E"/>
                </a:solidFill>
                <a:latin typeface="+mn-ea"/>
                <a:cs typeface="+mn-ea"/>
              </a:rPr>
              <a:t>12</a:t>
            </a:r>
            <a:r>
              <a:rPr lang="zh-CN" altLang="en-US" b="1" kern="0" dirty="0">
                <a:solidFill>
                  <a:srgbClr val="005A9E"/>
                </a:solidFill>
                <a:latin typeface="+mn-ea"/>
                <a:cs typeface="+mn-ea"/>
              </a:rPr>
              <a:t>点前死亡或因故出院的病人，按实际占用床位</a:t>
            </a:r>
            <a:r>
              <a:rPr lang="en-US" altLang="zh-CN" b="1" kern="0" dirty="0">
                <a:solidFill>
                  <a:srgbClr val="005A9E"/>
                </a:solidFill>
                <a:latin typeface="+mn-ea"/>
                <a:cs typeface="+mn-ea"/>
              </a:rPr>
              <a:t>1</a:t>
            </a:r>
            <a:r>
              <a:rPr lang="zh-CN" altLang="en-US" b="1" kern="0" dirty="0">
                <a:solidFill>
                  <a:srgbClr val="005A9E"/>
                </a:solidFill>
                <a:latin typeface="+mn-ea"/>
                <a:cs typeface="+mn-ea"/>
              </a:rPr>
              <a:t>天进行统计，同时统计“出院者占用总床日数”</a:t>
            </a:r>
            <a:r>
              <a:rPr lang="en-US" altLang="zh-CN" b="1" kern="0" dirty="0">
                <a:solidFill>
                  <a:srgbClr val="005A9E"/>
                </a:solidFill>
                <a:latin typeface="+mn-ea"/>
                <a:cs typeface="+mn-ea"/>
              </a:rPr>
              <a:t>1</a:t>
            </a:r>
            <a:r>
              <a:rPr lang="zh-CN" altLang="en-US" b="1" kern="0" dirty="0">
                <a:solidFill>
                  <a:srgbClr val="005A9E"/>
                </a:solidFill>
                <a:latin typeface="+mn-ea"/>
                <a:cs typeface="+mn-ea"/>
              </a:rPr>
              <a:t>天，入院及出院人数各</a:t>
            </a:r>
            <a:r>
              <a:rPr lang="en-US" altLang="zh-CN" b="1" kern="0" dirty="0">
                <a:solidFill>
                  <a:srgbClr val="005A9E"/>
                </a:solidFill>
                <a:latin typeface="+mn-ea"/>
                <a:cs typeface="+mn-ea"/>
              </a:rPr>
              <a:t>1</a:t>
            </a:r>
            <a:r>
              <a:rPr lang="zh-CN" altLang="en-US" b="1" kern="0" dirty="0">
                <a:solidFill>
                  <a:srgbClr val="005A9E"/>
                </a:solidFill>
                <a:latin typeface="+mn-ea"/>
                <a:cs typeface="+mn-ea"/>
              </a:rPr>
              <a:t>人。</a:t>
            </a:r>
            <a:endParaRPr lang="zh-CN" altLang="en-US" b="1" kern="0" dirty="0">
              <a:solidFill>
                <a:srgbClr val="005A9E"/>
              </a:solidFill>
              <a:latin typeface="+mn-ea"/>
              <a:cs typeface="+mn-ea"/>
            </a:endParaRPr>
          </a:p>
          <a:p>
            <a:pPr indent="0" algn="just" fontAlgn="auto">
              <a:lnSpc>
                <a:spcPct val="100000"/>
              </a:lnSpc>
            </a:pPr>
            <a:r>
              <a:rPr lang="zh-CN" altLang="zh-CN" b="1" kern="0" dirty="0">
                <a:solidFill>
                  <a:srgbClr val="005A9E"/>
                </a:solidFill>
                <a:latin typeface="+mn-ea"/>
                <a:cs typeface="+mn-ea"/>
              </a:rPr>
              <a:t>●</a:t>
            </a:r>
            <a:r>
              <a:rPr lang="zh-CN" altLang="en-US" b="1" kern="0" dirty="0">
                <a:solidFill>
                  <a:srgbClr val="FF0000"/>
                </a:solidFill>
                <a:latin typeface="+mn-ea"/>
                <a:cs typeface="+mn-ea"/>
              </a:rPr>
              <a:t>出院者占用总床日数：</a:t>
            </a:r>
            <a:r>
              <a:rPr lang="zh-CN" altLang="en-US" b="1" kern="0" dirty="0">
                <a:solidFill>
                  <a:srgbClr val="005A9E"/>
                </a:solidFill>
                <a:latin typeface="+mn-ea"/>
                <a:cs typeface="+mn-ea"/>
              </a:rPr>
              <a:t>指报告期内所有出院人数的住院床日之总和。包括正常分娩、未产出院、住院经检查无病出院、未治出院及健康人进行人工流产或绝育手术后正常出院者的住院床日数。</a:t>
            </a:r>
            <a:endParaRPr lang="en-US" altLang="zh-CN" b="1" kern="0" dirty="0">
              <a:solidFill>
                <a:srgbClr val="005A9E"/>
              </a:solidFill>
              <a:latin typeface="+mn-ea"/>
              <a:cs typeface="+mn-ea"/>
            </a:endParaRPr>
          </a:p>
          <a:p>
            <a:pPr indent="0" algn="just" fontAlgn="auto">
              <a:lnSpc>
                <a:spcPct val="100000"/>
              </a:lnSpc>
            </a:pPr>
            <a:r>
              <a:rPr lang="zh-CN" altLang="zh-CN" b="1" kern="0" dirty="0">
                <a:solidFill>
                  <a:srgbClr val="005A9E"/>
                </a:solidFill>
                <a:latin typeface="+mn-ea"/>
                <a:cs typeface="+mn-ea"/>
              </a:rPr>
              <a:t>●</a:t>
            </a:r>
            <a:r>
              <a:rPr lang="zh-CN" altLang="en-US" b="1" kern="0" dirty="0">
                <a:solidFill>
                  <a:srgbClr val="005A9E"/>
                </a:solidFill>
                <a:latin typeface="+mn-ea"/>
                <a:cs typeface="+mn-ea"/>
              </a:rPr>
              <a:t>注意审核！</a:t>
            </a:r>
            <a:endParaRPr lang="en-US" altLang="zh-CN" b="1" kern="0" dirty="0">
              <a:solidFill>
                <a:srgbClr val="005A9E"/>
              </a:solidFill>
              <a:latin typeface="+mn-ea"/>
              <a:cs typeface="+mn-ea"/>
            </a:endParaRPr>
          </a:p>
          <a:p>
            <a:pPr indent="0" algn="just" fontAlgn="auto">
              <a:lnSpc>
                <a:spcPct val="100000"/>
              </a:lnSpc>
            </a:pPr>
            <a:r>
              <a:rPr lang="zh-CN" altLang="en-US" b="1" kern="0" dirty="0">
                <a:solidFill>
                  <a:srgbClr val="FF0000"/>
                </a:solidFill>
                <a:latin typeface="+mn-ea"/>
                <a:cs typeface="+mn-ea"/>
              </a:rPr>
              <a:t>若出院者占用总床日数</a:t>
            </a:r>
            <a:r>
              <a:rPr lang="en-US" altLang="zh-CN" b="1" kern="0" dirty="0">
                <a:solidFill>
                  <a:srgbClr val="FF0000"/>
                </a:solidFill>
                <a:latin typeface="+mn-ea"/>
                <a:cs typeface="+mn-ea"/>
              </a:rPr>
              <a:t>&gt;0</a:t>
            </a:r>
            <a:r>
              <a:rPr lang="zh-CN" altLang="en-US" b="1" kern="0" dirty="0">
                <a:solidFill>
                  <a:srgbClr val="FF0000"/>
                </a:solidFill>
                <a:latin typeface="+mn-ea"/>
                <a:cs typeface="+mn-ea"/>
              </a:rPr>
              <a:t>，则实有床位、实际开放总床日数、实际占用总床日数、出院人数</a:t>
            </a:r>
            <a:r>
              <a:rPr lang="en-US" altLang="zh-CN" b="1" kern="0" dirty="0">
                <a:solidFill>
                  <a:srgbClr val="FF0000"/>
                </a:solidFill>
                <a:latin typeface="+mn-ea"/>
                <a:cs typeface="+mn-ea"/>
              </a:rPr>
              <a:t>&gt;0</a:t>
            </a:r>
            <a:endParaRPr lang="en-US" altLang="zh-CN" b="1" kern="0" dirty="0">
              <a:solidFill>
                <a:srgbClr val="FF0000"/>
              </a:solidFill>
              <a:latin typeface="+mn-ea"/>
              <a:cs typeface="+mn-ea"/>
            </a:endParaRPr>
          </a:p>
        </p:txBody>
      </p:sp>
      <p:sp>
        <p:nvSpPr>
          <p:cNvPr id="40" name="文本框 39"/>
          <p:cNvSpPr txBox="1"/>
          <p:nvPr/>
        </p:nvSpPr>
        <p:spPr>
          <a:xfrm>
            <a:off x="123018" y="5157986"/>
            <a:ext cx="3683014" cy="360033"/>
          </a:xfrm>
          <a:prstGeom prst="rect">
            <a:avLst/>
          </a:prstGeom>
          <a:noFill/>
          <a:ln w="28575">
            <a:solidFill>
              <a:srgbClr val="FF0000"/>
            </a:solidFill>
          </a:ln>
        </p:spPr>
        <p:txBody>
          <a:bodyPr wrap="square" rtlCol="0">
            <a:spAutoFit/>
          </a:bodyPr>
          <a:lstStyle/>
          <a:p>
            <a:pPr>
              <a:lnSpc>
                <a:spcPts val="1200"/>
              </a:lnSpc>
            </a:pPr>
            <a:endParaRPr lang="zh-CN" altLang="en-US" dirty="0"/>
          </a:p>
        </p:txBody>
      </p:sp>
      <p:sp>
        <p:nvSpPr>
          <p:cNvPr id="6" name="文本框 5"/>
          <p:cNvSpPr txBox="1"/>
          <p:nvPr/>
        </p:nvSpPr>
        <p:spPr>
          <a:xfrm>
            <a:off x="123017" y="5753297"/>
            <a:ext cx="3683015" cy="360033"/>
          </a:xfrm>
          <a:prstGeom prst="rect">
            <a:avLst/>
          </a:prstGeom>
          <a:noFill/>
          <a:ln w="28575">
            <a:solidFill>
              <a:srgbClr val="FF0000"/>
            </a:solidFill>
          </a:ln>
        </p:spPr>
        <p:txBody>
          <a:bodyPr wrap="square" rtlCol="0">
            <a:spAutoFit/>
          </a:bodyPr>
          <a:lstStyle/>
          <a:p>
            <a:pPr>
              <a:lnSpc>
                <a:spcPts val="1200"/>
              </a:lnSpc>
            </a:pPr>
            <a:endParaRPr lang="zh-CN" altLang="en-US" dirty="0"/>
          </a:p>
        </p:txBody>
      </p:sp>
      <p:sp>
        <p:nvSpPr>
          <p:cNvPr id="5" name="文本框 4"/>
          <p:cNvSpPr txBox="1"/>
          <p:nvPr/>
        </p:nvSpPr>
        <p:spPr>
          <a:xfrm>
            <a:off x="101001" y="6348609"/>
            <a:ext cx="4137665" cy="329642"/>
          </a:xfrm>
          <a:prstGeom prst="rect">
            <a:avLst/>
          </a:prstGeom>
          <a:noFill/>
          <a:ln w="19050">
            <a:solidFill>
              <a:srgbClr val="FF0000"/>
            </a:solidFill>
          </a:ln>
        </p:spPr>
        <p:txBody>
          <a:bodyPr wrap="square" rtlCol="0">
            <a:spAutoFit/>
          </a:bodyPr>
          <a:lstStyle/>
          <a:p>
            <a:pPr>
              <a:lnSpc>
                <a:spcPts val="1200"/>
              </a:lnSpc>
            </a:pPr>
            <a:endParaRPr lang="zh-CN" altLang="en-US" sz="360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4"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574" y="1672104"/>
            <a:ext cx="4793471" cy="351538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663158" y="1341562"/>
            <a:ext cx="6265224" cy="4991751"/>
          </a:xfrm>
          <a:prstGeom prst="rect">
            <a:avLst/>
          </a:prstGeom>
          <a:noFill/>
          <a:ln w="19050">
            <a:solidFill>
              <a:srgbClr val="FF0000"/>
            </a:solidFill>
          </a:ln>
        </p:spPr>
        <p:txBody>
          <a:bodyPr wrap="square" rtlCol="0">
            <a:spAutoFit/>
          </a:bodyPr>
          <a:lstStyle/>
          <a:p>
            <a:pPr>
              <a:lnSpc>
                <a:spcPct val="150000"/>
              </a:lnSpc>
            </a:pPr>
            <a:r>
              <a:rPr lang="zh-CN" altLang="en-US" sz="2400" b="1" kern="0" dirty="0">
                <a:solidFill>
                  <a:srgbClr val="005A9E"/>
                </a:solidFill>
                <a:latin typeface="+mn-ea"/>
                <a:cs typeface="+mn-ea"/>
              </a:rPr>
              <a:t>●单位：平方米</a:t>
            </a:r>
            <a:endParaRPr lang="en-US" altLang="zh-CN" sz="2400" b="1" kern="0" dirty="0">
              <a:solidFill>
                <a:srgbClr val="005A9E"/>
              </a:solidFill>
              <a:latin typeface="+mn-ea"/>
              <a:cs typeface="+mn-ea"/>
            </a:endParaRPr>
          </a:p>
          <a:p>
            <a:pPr>
              <a:lnSpc>
                <a:spcPct val="150000"/>
              </a:lnSpc>
            </a:pPr>
            <a:r>
              <a:rPr lang="zh-CN" altLang="en-US" sz="2400" b="1" kern="0" dirty="0">
                <a:solidFill>
                  <a:srgbClr val="005A9E"/>
                </a:solidFill>
                <a:latin typeface="+mn-ea"/>
                <a:cs typeface="+mn-ea"/>
              </a:rPr>
              <a:t>●口径：</a:t>
            </a:r>
            <a:r>
              <a:rPr lang="zh-CN" altLang="en-US" sz="2400" b="1" kern="0" dirty="0">
                <a:solidFill>
                  <a:srgbClr val="FF0000"/>
                </a:solidFill>
                <a:latin typeface="+mn-ea"/>
                <a:cs typeface="+mn-ea"/>
              </a:rPr>
              <a:t>含租房</a:t>
            </a:r>
            <a:r>
              <a:rPr lang="zh-CN" altLang="en-US" sz="2400" b="1" kern="0" dirty="0">
                <a:solidFill>
                  <a:srgbClr val="005A9E"/>
                </a:solidFill>
                <a:latin typeface="+mn-ea"/>
                <a:cs typeface="+mn-ea"/>
              </a:rPr>
              <a:t>。有产权证和没有产权证的面积均需计入。</a:t>
            </a:r>
            <a:endParaRPr lang="en-US" altLang="zh-CN" sz="2400" b="1" kern="0" dirty="0">
              <a:solidFill>
                <a:srgbClr val="005A9E"/>
              </a:solidFill>
              <a:latin typeface="+mn-ea"/>
              <a:cs typeface="+mn-ea"/>
            </a:endParaRPr>
          </a:p>
          <a:p>
            <a:pPr>
              <a:lnSpc>
                <a:spcPct val="150000"/>
              </a:lnSpc>
            </a:pPr>
            <a:endParaRPr lang="en-US" altLang="zh-CN" sz="2400" b="1" kern="0" dirty="0">
              <a:solidFill>
                <a:srgbClr val="005A9E"/>
              </a:solidFill>
              <a:latin typeface="+mn-ea"/>
              <a:cs typeface="+mn-ea"/>
            </a:endParaRPr>
          </a:p>
          <a:p>
            <a:pPr>
              <a:lnSpc>
                <a:spcPct val="150000"/>
              </a:lnSpc>
            </a:pPr>
            <a:r>
              <a:rPr lang="zh-CN" altLang="en-US" sz="2400" b="1" kern="0" dirty="0">
                <a:solidFill>
                  <a:srgbClr val="005A9E"/>
                </a:solidFill>
                <a:latin typeface="+mn-ea"/>
                <a:cs typeface="+mn-ea"/>
              </a:rPr>
              <a:t>●</a:t>
            </a:r>
            <a:r>
              <a:rPr lang="zh-CN" altLang="en-US" sz="2400" b="1" kern="0" dirty="0">
                <a:solidFill>
                  <a:srgbClr val="FF0000"/>
                </a:solidFill>
                <a:latin typeface="+mn-ea"/>
                <a:cs typeface="+mn-ea"/>
              </a:rPr>
              <a:t>业务用房面积（含租房）</a:t>
            </a:r>
            <a:r>
              <a:rPr lang="zh-CN" altLang="en-US" sz="2400" b="1" kern="0" dirty="0">
                <a:solidFill>
                  <a:srgbClr val="005A9E"/>
                </a:solidFill>
                <a:latin typeface="+mn-ea"/>
                <a:cs typeface="+mn-ea"/>
              </a:rPr>
              <a:t>：指医疗卫生机构</a:t>
            </a:r>
            <a:r>
              <a:rPr lang="zh-CN" altLang="en-US" sz="2400" b="1" kern="0" dirty="0">
                <a:solidFill>
                  <a:srgbClr val="FF0000"/>
                </a:solidFill>
                <a:latin typeface="+mn-ea"/>
                <a:cs typeface="+mn-ea"/>
              </a:rPr>
              <a:t>除职工住宅之外</a:t>
            </a:r>
            <a:r>
              <a:rPr lang="zh-CN" altLang="en-US" sz="2400" b="1" kern="0" dirty="0">
                <a:solidFill>
                  <a:srgbClr val="005A9E"/>
                </a:solidFill>
                <a:latin typeface="+mn-ea"/>
                <a:cs typeface="+mn-ea"/>
              </a:rPr>
              <a:t>的所有</a:t>
            </a:r>
            <a:r>
              <a:rPr lang="zh-CN" altLang="en-US" sz="2400" b="1" kern="0" dirty="0">
                <a:solidFill>
                  <a:srgbClr val="FF0000"/>
                </a:solidFill>
                <a:latin typeface="+mn-ea"/>
                <a:cs typeface="+mn-ea"/>
              </a:rPr>
              <a:t>房屋建筑面积</a:t>
            </a:r>
            <a:r>
              <a:rPr lang="zh-CN" altLang="en-US" sz="2400" b="1" kern="0" dirty="0">
                <a:solidFill>
                  <a:srgbClr val="005A9E"/>
                </a:solidFill>
                <a:latin typeface="+mn-ea"/>
                <a:cs typeface="+mn-ea"/>
              </a:rPr>
              <a:t>，包括医疗服务（急诊、门诊、住院、医技）、公共卫生服务、医学教育与科研、后勤保障、行政管理和院内生活等设施用房。</a:t>
            </a:r>
            <a:endParaRPr lang="zh-CN" altLang="en-US" sz="2400" b="1" kern="0" dirty="0">
              <a:solidFill>
                <a:srgbClr val="005A9E"/>
              </a:solidFill>
              <a:latin typeface="+mn-ea"/>
              <a:cs typeface="+mn-ea"/>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3"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446881" y="1106074"/>
            <a:ext cx="6480720" cy="5262245"/>
          </a:xfrm>
          <a:prstGeom prst="rect">
            <a:avLst/>
          </a:prstGeom>
          <a:noFill/>
          <a:ln w="19050">
            <a:solidFill>
              <a:srgbClr val="FF0000"/>
            </a:solidFill>
          </a:ln>
        </p:spPr>
        <p:txBody>
          <a:bodyPr wrap="square" rtlCol="0">
            <a:spAutoFit/>
          </a:bodyPr>
          <a:lstStyle/>
          <a:p>
            <a:pPr>
              <a:lnSpc>
                <a:spcPct val="150000"/>
              </a:lnSpc>
            </a:pPr>
            <a:r>
              <a:rPr lang="zh-CN" altLang="en-US" sz="2800" b="1" kern="0" dirty="0">
                <a:solidFill>
                  <a:srgbClr val="005A9E"/>
                </a:solidFill>
                <a:latin typeface="+mn-ea"/>
                <a:cs typeface="+mn-ea"/>
              </a:rPr>
              <a:t>●口径：</a:t>
            </a:r>
            <a:r>
              <a:rPr lang="en-US" altLang="zh-CN" sz="2800" b="1" kern="0" dirty="0">
                <a:solidFill>
                  <a:srgbClr val="005A9E"/>
                </a:solidFill>
                <a:latin typeface="+mn-ea"/>
                <a:cs typeface="+mn-ea"/>
              </a:rPr>
              <a:t>5000</a:t>
            </a:r>
            <a:r>
              <a:rPr lang="zh-CN" altLang="en-US" sz="2800" b="1" kern="0" dirty="0">
                <a:solidFill>
                  <a:srgbClr val="005A9E"/>
                </a:solidFill>
                <a:latin typeface="+mn-ea"/>
                <a:cs typeface="+mn-ea"/>
              </a:rPr>
              <a:t>元以上</a:t>
            </a:r>
            <a:r>
              <a:rPr lang="zh-CN" altLang="en-US" sz="2800" b="1" kern="0" dirty="0">
                <a:solidFill>
                  <a:srgbClr val="FF0000"/>
                </a:solidFill>
                <a:latin typeface="+mn-ea"/>
                <a:cs typeface="+mn-ea"/>
              </a:rPr>
              <a:t>医疗设备</a:t>
            </a:r>
            <a:r>
              <a:rPr lang="zh-CN" altLang="en-US" sz="2800" b="1" kern="0" dirty="0">
                <a:solidFill>
                  <a:srgbClr val="005A9E"/>
                </a:solidFill>
                <a:latin typeface="+mn-ea"/>
                <a:cs typeface="+mn-ea"/>
              </a:rPr>
              <a:t>，万元以上设备含</a:t>
            </a:r>
            <a:r>
              <a:rPr lang="zh-CN" altLang="en-US" sz="2800" b="1" kern="0">
                <a:solidFill>
                  <a:srgbClr val="005A9E"/>
                </a:solidFill>
                <a:latin typeface="+mn-ea"/>
                <a:cs typeface="+mn-ea"/>
              </a:rPr>
              <a:t>医疗设备、</a:t>
            </a:r>
            <a:r>
              <a:rPr lang="zh-CN" altLang="en-US" sz="2800" b="1" kern="0">
                <a:solidFill>
                  <a:srgbClr val="FF0000"/>
                </a:solidFill>
                <a:latin typeface="+mn-ea"/>
                <a:cs typeface="+mn-ea"/>
              </a:rPr>
              <a:t>后勤</a:t>
            </a:r>
            <a:r>
              <a:rPr lang="zh-CN" altLang="en-US" sz="2800" b="1" kern="0" dirty="0">
                <a:solidFill>
                  <a:srgbClr val="FF0000"/>
                </a:solidFill>
                <a:latin typeface="+mn-ea"/>
                <a:cs typeface="+mn-ea"/>
              </a:rPr>
              <a:t>设备。</a:t>
            </a:r>
            <a:endParaRPr lang="en-US" altLang="zh-CN" sz="2800" b="1" kern="0" dirty="0">
              <a:solidFill>
                <a:srgbClr val="FF0000"/>
              </a:solidFill>
              <a:latin typeface="+mn-ea"/>
              <a:cs typeface="+mn-ea"/>
            </a:endParaRPr>
          </a:p>
          <a:p>
            <a:pPr>
              <a:lnSpc>
                <a:spcPct val="150000"/>
              </a:lnSpc>
            </a:pPr>
            <a:r>
              <a:rPr lang="zh-CN" altLang="en-US" sz="2800" b="1" kern="0" dirty="0">
                <a:solidFill>
                  <a:srgbClr val="005A9E"/>
                </a:solidFill>
                <a:latin typeface="+mn-ea"/>
                <a:cs typeface="+mn-ea"/>
              </a:rPr>
              <a:t>●中医诊疗设备参见</a:t>
            </a:r>
            <a:r>
              <a:rPr lang="en-US" altLang="zh-CN" sz="2800" b="1" kern="0" dirty="0">
                <a:solidFill>
                  <a:srgbClr val="005A9E"/>
                </a:solidFill>
                <a:latin typeface="+mn-ea"/>
                <a:cs typeface="+mn-ea"/>
              </a:rPr>
              <a:t>“</a:t>
            </a:r>
            <a:r>
              <a:rPr lang="zh-CN" altLang="en-US" sz="2800" b="1" kern="0" dirty="0">
                <a:solidFill>
                  <a:srgbClr val="005A9E"/>
                </a:solidFill>
                <a:latin typeface="+mn-ea"/>
                <a:cs typeface="+mn-ea"/>
              </a:rPr>
              <a:t>中医诊疗设备种类目录见附录 11</a:t>
            </a:r>
            <a:r>
              <a:rPr lang="en-US" altLang="zh-CN" sz="2800" b="1" kern="0" dirty="0">
                <a:solidFill>
                  <a:srgbClr val="005A9E"/>
                </a:solidFill>
                <a:latin typeface="+mn-ea"/>
                <a:cs typeface="+mn-ea"/>
              </a:rPr>
              <a:t>”</a:t>
            </a:r>
            <a:r>
              <a:rPr lang="zh-CN" altLang="en-US" sz="2800" b="1" kern="0" dirty="0">
                <a:solidFill>
                  <a:srgbClr val="005A9E"/>
                </a:solidFill>
                <a:latin typeface="+mn-ea"/>
                <a:cs typeface="+mn-ea"/>
              </a:rPr>
              <a:t>，</a:t>
            </a:r>
            <a:r>
              <a:rPr lang="zh-CN" altLang="en-US" sz="2800" b="1" kern="0" dirty="0">
                <a:solidFill>
                  <a:srgbClr val="FF0000"/>
                </a:solidFill>
                <a:latin typeface="+mn-ea"/>
                <a:cs typeface="+mn-ea"/>
              </a:rPr>
              <a:t>不含中药制配设备</a:t>
            </a:r>
            <a:r>
              <a:rPr lang="zh-CN" altLang="en-US" sz="2800" b="1" kern="0" dirty="0">
                <a:solidFill>
                  <a:srgbClr val="005A9E"/>
                </a:solidFill>
                <a:latin typeface="+mn-ea"/>
                <a:cs typeface="+mn-ea"/>
              </a:rPr>
              <a:t>。</a:t>
            </a:r>
            <a:endParaRPr lang="en-US" altLang="zh-CN" sz="2800" b="1" kern="0" dirty="0">
              <a:solidFill>
                <a:srgbClr val="005A9E"/>
              </a:solidFill>
              <a:latin typeface="+mn-ea"/>
              <a:cs typeface="+mn-ea"/>
            </a:endParaRPr>
          </a:p>
          <a:p>
            <a:pPr>
              <a:lnSpc>
                <a:spcPct val="150000"/>
              </a:lnSpc>
            </a:pPr>
            <a:r>
              <a:rPr lang="zh-CN" altLang="en-US" sz="2800" b="1" kern="0" dirty="0">
                <a:solidFill>
                  <a:srgbClr val="005A9E"/>
                </a:solidFill>
                <a:latin typeface="+mn-ea"/>
                <a:cs typeface="+mn-ea"/>
                <a:sym typeface="+mn-ea"/>
              </a:rPr>
              <a:t>●</a:t>
            </a:r>
            <a:r>
              <a:rPr lang="zh-CN" altLang="en-US" sz="2800" b="1" kern="0" dirty="0">
                <a:solidFill>
                  <a:srgbClr val="005A9E"/>
                </a:solidFill>
                <a:latin typeface="+mn-ea"/>
                <a:cs typeface="+mn-ea"/>
              </a:rPr>
              <a:t>按设备</a:t>
            </a:r>
            <a:r>
              <a:rPr lang="zh-CN" altLang="en-US" sz="2800" b="1" kern="0" dirty="0">
                <a:solidFill>
                  <a:srgbClr val="FF0000"/>
                </a:solidFill>
                <a:latin typeface="+mn-ea"/>
                <a:cs typeface="+mn-ea"/>
              </a:rPr>
              <a:t>购买价格</a:t>
            </a:r>
            <a:r>
              <a:rPr lang="zh-CN" altLang="en-US" sz="2800" b="1" kern="0" dirty="0">
                <a:solidFill>
                  <a:srgbClr val="005A9E"/>
                </a:solidFill>
                <a:latin typeface="+mn-ea"/>
                <a:cs typeface="+mn-ea"/>
              </a:rPr>
              <a:t>（包括设备原值和设备安装等辅助费用）统计。</a:t>
            </a:r>
            <a:endParaRPr lang="en-US" altLang="zh-CN" sz="2800" b="1" kern="0" dirty="0">
              <a:solidFill>
                <a:srgbClr val="005A9E"/>
              </a:solidFill>
              <a:latin typeface="+mn-ea"/>
              <a:cs typeface="+mn-ea"/>
            </a:endParaRPr>
          </a:p>
          <a:p>
            <a:pPr>
              <a:lnSpc>
                <a:spcPct val="150000"/>
              </a:lnSpc>
            </a:pPr>
            <a:r>
              <a:rPr lang="zh-CN" altLang="en-US" sz="2800" b="1" kern="0" dirty="0">
                <a:solidFill>
                  <a:srgbClr val="005A9E"/>
                </a:solidFill>
                <a:latin typeface="+mn-ea"/>
                <a:cs typeface="+mn-ea"/>
              </a:rPr>
              <a:t>●单位：台数（台）、万元以上总价值</a:t>
            </a:r>
            <a:r>
              <a:rPr lang="zh-CN" altLang="en-US" sz="2800" b="1" kern="0" dirty="0">
                <a:solidFill>
                  <a:srgbClr val="FF0000"/>
                </a:solidFill>
                <a:latin typeface="+mn-ea"/>
                <a:cs typeface="+mn-ea"/>
              </a:rPr>
              <a:t>（万元）</a:t>
            </a:r>
            <a:endParaRPr lang="zh-CN" altLang="en-US" sz="2800" b="1" kern="0" dirty="0">
              <a:solidFill>
                <a:srgbClr val="FF0000"/>
              </a:solidFill>
              <a:latin typeface="+mn-ea"/>
              <a:cs typeface="+mn-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8582" y="2015134"/>
            <a:ext cx="4582164" cy="282932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4"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612" y="909514"/>
            <a:ext cx="6122818" cy="5950074"/>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39044" y="2114367"/>
            <a:ext cx="5521913" cy="3539430"/>
          </a:xfrm>
          <a:prstGeom prst="rect">
            <a:avLst/>
          </a:prstGeom>
          <a:noFill/>
          <a:ln w="19050">
            <a:solidFill>
              <a:srgbClr val="FF0000"/>
            </a:solidFill>
          </a:ln>
        </p:spPr>
        <p:txBody>
          <a:bodyPr wrap="square" rtlCol="0">
            <a:spAutoFit/>
          </a:bodyPr>
          <a:lstStyle/>
          <a:p>
            <a:r>
              <a:rPr lang="zh-CN" altLang="en-US" sz="2800" b="1" kern="0" dirty="0">
                <a:solidFill>
                  <a:srgbClr val="005A9E"/>
                </a:solidFill>
                <a:latin typeface="+mn-ea"/>
                <a:cs typeface="+mn-ea"/>
              </a:rPr>
              <a:t>●</a:t>
            </a:r>
            <a:r>
              <a:rPr lang="zh-CN" altLang="en-US" sz="2800" b="1" kern="0" dirty="0">
                <a:solidFill>
                  <a:srgbClr val="FF0000"/>
                </a:solidFill>
                <a:latin typeface="+mn-ea"/>
                <a:cs typeface="+mn-ea"/>
              </a:rPr>
              <a:t>非营利性医院</a:t>
            </a:r>
            <a:r>
              <a:rPr lang="zh-CN" altLang="en-US" sz="2800" b="1" kern="0" dirty="0">
                <a:solidFill>
                  <a:srgbClr val="005A9E"/>
                </a:solidFill>
                <a:latin typeface="+mn-ea"/>
                <a:cs typeface="+mn-ea"/>
              </a:rPr>
              <a:t>和</a:t>
            </a:r>
            <a:r>
              <a:rPr lang="zh-CN" altLang="en-US" sz="2800" b="1" kern="0" dirty="0">
                <a:solidFill>
                  <a:srgbClr val="FF0000"/>
                </a:solidFill>
                <a:latin typeface="+mn-ea"/>
                <a:cs typeface="+mn-ea"/>
              </a:rPr>
              <a:t>基层医疗卫生机构</a:t>
            </a:r>
            <a:r>
              <a:rPr lang="zh-CN" altLang="en-US" sz="2800" b="1" kern="0" dirty="0">
                <a:solidFill>
                  <a:srgbClr val="005A9E"/>
                </a:solidFill>
                <a:latin typeface="+mn-ea"/>
                <a:cs typeface="+mn-ea"/>
              </a:rPr>
              <a:t>各项指标解释与</a:t>
            </a:r>
            <a:r>
              <a:rPr lang="en-US" altLang="zh-CN" sz="2800" b="1" kern="0" dirty="0">
                <a:solidFill>
                  <a:srgbClr val="005A9E"/>
                </a:solidFill>
                <a:latin typeface="+mn-ea"/>
                <a:cs typeface="+mn-ea"/>
              </a:rPr>
              <a:t>2017</a:t>
            </a:r>
            <a:r>
              <a:rPr lang="zh-CN" altLang="en-US" sz="2800" b="1" kern="0" dirty="0">
                <a:solidFill>
                  <a:srgbClr val="005A9E"/>
                </a:solidFill>
                <a:latin typeface="+mn-ea"/>
                <a:cs typeface="+mn-ea"/>
              </a:rPr>
              <a:t>年印发的</a:t>
            </a:r>
            <a:r>
              <a:rPr lang="en-US" altLang="zh-CN" sz="2800" b="1" kern="0" dirty="0">
                <a:solidFill>
                  <a:srgbClr val="005A9E"/>
                </a:solidFill>
                <a:latin typeface="+mn-ea"/>
                <a:cs typeface="+mn-ea"/>
              </a:rPr>
              <a:t>《</a:t>
            </a:r>
            <a:r>
              <a:rPr lang="zh-CN" altLang="en-US" sz="2800" b="1" kern="0" dirty="0">
                <a:solidFill>
                  <a:srgbClr val="005A9E"/>
                </a:solidFill>
                <a:latin typeface="+mn-ea"/>
                <a:cs typeface="+mn-ea"/>
              </a:rPr>
              <a:t>政府会计制度</a:t>
            </a:r>
            <a:r>
              <a:rPr lang="en-US" altLang="zh-CN" sz="2800" b="1" kern="0" dirty="0">
                <a:solidFill>
                  <a:srgbClr val="005A9E"/>
                </a:solidFill>
                <a:latin typeface="+mn-ea"/>
                <a:cs typeface="+mn-ea"/>
              </a:rPr>
              <a:t>》</a:t>
            </a:r>
            <a:r>
              <a:rPr lang="zh-CN" altLang="en-US" sz="2800" b="1" kern="0" dirty="0">
                <a:solidFill>
                  <a:srgbClr val="005A9E"/>
                </a:solidFill>
                <a:latin typeface="+mn-ea"/>
                <a:cs typeface="+mn-ea"/>
              </a:rPr>
              <a:t>一致；</a:t>
            </a:r>
            <a:endParaRPr lang="zh-CN" altLang="en-US" sz="2800" b="1" kern="0" dirty="0">
              <a:solidFill>
                <a:srgbClr val="005A9E"/>
              </a:solidFill>
              <a:latin typeface="+mn-ea"/>
              <a:cs typeface="+mn-ea"/>
            </a:endParaRPr>
          </a:p>
          <a:p>
            <a:r>
              <a:rPr lang="zh-CN" altLang="en-US" sz="2800" b="1" kern="0" dirty="0">
                <a:solidFill>
                  <a:srgbClr val="005A9E"/>
                </a:solidFill>
                <a:latin typeface="+mn-ea"/>
                <a:cs typeface="+mn-ea"/>
              </a:rPr>
              <a:t>●</a:t>
            </a:r>
            <a:r>
              <a:rPr lang="zh-CN" altLang="en-US" sz="2800" b="1" kern="0" dirty="0">
                <a:solidFill>
                  <a:srgbClr val="FF0000"/>
                </a:solidFill>
                <a:latin typeface="+mn-ea"/>
                <a:cs typeface="+mn-ea"/>
              </a:rPr>
              <a:t>营利性医院</a:t>
            </a:r>
            <a:r>
              <a:rPr lang="zh-CN" altLang="en-US" sz="2800" b="1" kern="0" dirty="0">
                <a:solidFill>
                  <a:srgbClr val="005A9E"/>
                </a:solidFill>
                <a:latin typeface="+mn-ea"/>
                <a:cs typeface="+mn-ea"/>
              </a:rPr>
              <a:t>与</a:t>
            </a:r>
            <a:r>
              <a:rPr lang="en-US" altLang="zh-CN" sz="2800" b="1" kern="0" dirty="0">
                <a:solidFill>
                  <a:srgbClr val="005A9E"/>
                </a:solidFill>
                <a:latin typeface="+mn-ea"/>
                <a:cs typeface="+mn-ea"/>
              </a:rPr>
              <a:t>《</a:t>
            </a:r>
            <a:r>
              <a:rPr lang="zh-CN" altLang="en-US" sz="2800" b="1" kern="0" dirty="0">
                <a:solidFill>
                  <a:srgbClr val="005A9E"/>
                </a:solidFill>
                <a:latin typeface="+mn-ea"/>
                <a:cs typeface="+mn-ea"/>
              </a:rPr>
              <a:t>企业会计制度</a:t>
            </a:r>
            <a:r>
              <a:rPr lang="en-US" altLang="zh-CN" sz="2800" b="1" kern="0" dirty="0">
                <a:solidFill>
                  <a:srgbClr val="005A9E"/>
                </a:solidFill>
                <a:latin typeface="+mn-ea"/>
                <a:cs typeface="+mn-ea"/>
              </a:rPr>
              <a:t>》</a:t>
            </a:r>
            <a:r>
              <a:rPr lang="zh-CN" altLang="en-US" sz="2800" b="1" kern="0" dirty="0">
                <a:solidFill>
                  <a:srgbClr val="005A9E"/>
                </a:solidFill>
                <a:latin typeface="+mn-ea"/>
                <a:cs typeface="+mn-ea"/>
              </a:rPr>
              <a:t>一致；</a:t>
            </a:r>
            <a:endParaRPr lang="en-US" altLang="zh-CN" sz="2800" b="1" kern="0" dirty="0">
              <a:solidFill>
                <a:srgbClr val="005A9E"/>
              </a:solidFill>
              <a:latin typeface="+mn-ea"/>
              <a:cs typeface="+mn-ea"/>
            </a:endParaRPr>
          </a:p>
          <a:p>
            <a:r>
              <a:rPr lang="zh-CN" altLang="zh-CN" sz="2800" b="1" kern="0" dirty="0">
                <a:solidFill>
                  <a:srgbClr val="005A9E"/>
                </a:solidFill>
                <a:latin typeface="+mn-ea"/>
                <a:cs typeface="+mn-ea"/>
              </a:rPr>
              <a:t>●</a:t>
            </a:r>
            <a:r>
              <a:rPr lang="zh-CN" altLang="en-US" sz="2800" b="1" kern="0" dirty="0">
                <a:solidFill>
                  <a:srgbClr val="FF0000"/>
                </a:solidFill>
                <a:latin typeface="+mn-ea"/>
                <a:cs typeface="+mn-ea"/>
              </a:rPr>
              <a:t>计量单位</a:t>
            </a:r>
            <a:r>
              <a:rPr lang="zh-CN" altLang="en-US" sz="2800" b="1" kern="0" dirty="0">
                <a:solidFill>
                  <a:srgbClr val="005A9E"/>
                </a:solidFill>
                <a:latin typeface="+mn-ea"/>
                <a:cs typeface="+mn-ea"/>
              </a:rPr>
              <a:t>：</a:t>
            </a:r>
            <a:r>
              <a:rPr lang="zh-CN" altLang="en-US" sz="2800" b="1" kern="0" dirty="0">
                <a:solidFill>
                  <a:srgbClr val="FF0000"/>
                </a:solidFill>
                <a:latin typeface="+mn-ea"/>
                <a:cs typeface="+mn-ea"/>
              </a:rPr>
              <a:t>中医医院</a:t>
            </a:r>
            <a:r>
              <a:rPr lang="zh-CN" altLang="en-US" sz="2800" b="1" kern="0" dirty="0">
                <a:solidFill>
                  <a:srgbClr val="005A9E"/>
                </a:solidFill>
                <a:latin typeface="+mn-ea"/>
                <a:cs typeface="+mn-ea"/>
              </a:rPr>
              <a:t>报表中的收入单位为</a:t>
            </a:r>
            <a:r>
              <a:rPr lang="zh-CN" altLang="en-US" sz="2800" b="1" kern="0" dirty="0">
                <a:solidFill>
                  <a:srgbClr val="FF0000"/>
                </a:solidFill>
                <a:latin typeface="+mn-ea"/>
                <a:cs typeface="+mn-ea"/>
              </a:rPr>
              <a:t>千元</a:t>
            </a:r>
            <a:r>
              <a:rPr lang="zh-CN" altLang="en-US" sz="2800" b="1" kern="0" dirty="0">
                <a:solidFill>
                  <a:srgbClr val="005A9E"/>
                </a:solidFill>
                <a:latin typeface="+mn-ea"/>
                <a:cs typeface="+mn-ea"/>
              </a:rPr>
              <a:t>，基层报表收入单位为元。</a:t>
            </a:r>
            <a:endParaRPr lang="zh-CN" altLang="en-US" sz="2800" b="1" kern="0" dirty="0">
              <a:solidFill>
                <a:srgbClr val="005A9E"/>
              </a:solidFill>
              <a:latin typeface="+mn-ea"/>
              <a:cs typeface="+mn-ea"/>
            </a:endParaRPr>
          </a:p>
        </p:txBody>
      </p:sp>
      <p:sp>
        <p:nvSpPr>
          <p:cNvPr id="40" name="文本框 39"/>
          <p:cNvSpPr txBox="1"/>
          <p:nvPr/>
        </p:nvSpPr>
        <p:spPr>
          <a:xfrm>
            <a:off x="6815" y="970993"/>
            <a:ext cx="3683014" cy="360033"/>
          </a:xfrm>
          <a:prstGeom prst="rect">
            <a:avLst/>
          </a:prstGeom>
          <a:noFill/>
          <a:ln w="28575">
            <a:solidFill>
              <a:srgbClr val="FF0000"/>
            </a:solidFill>
          </a:ln>
        </p:spPr>
        <p:txBody>
          <a:bodyPr wrap="square" rtlCol="0">
            <a:spAutoFit/>
          </a:bodyPr>
          <a:lstStyle/>
          <a:p>
            <a:pPr>
              <a:lnSpc>
                <a:spcPts val="1200"/>
              </a:lnSpc>
            </a:pPr>
            <a:endParaRPr lang="zh-CN" altLang="en-US"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3"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6" name="TextBox 43"/>
          <p:cNvSpPr txBox="1">
            <a:spLocks noChangeArrowheads="1"/>
          </p:cNvSpPr>
          <p:nvPr/>
        </p:nvSpPr>
        <p:spPr bwMode="auto">
          <a:xfrm>
            <a:off x="5531429" y="100947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名录库管理</a:t>
            </a:r>
            <a:endParaRPr lang="en-US" altLang="zh-CN" sz="2800" b="1" dirty="0">
              <a:solidFill>
                <a:schemeClr val="tx1">
                  <a:lumMod val="75000"/>
                  <a:lumOff val="25000"/>
                </a:schemeClr>
              </a:solidFill>
              <a:latin typeface="微软雅黑" panose="020B0503020204020204" pitchFamily="34" charset="-122"/>
            </a:endParaRPr>
          </a:p>
        </p:txBody>
      </p:sp>
      <p:sp>
        <p:nvSpPr>
          <p:cNvPr id="17" name="燕尾形 16"/>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90551" y="1004753"/>
            <a:ext cx="8388932" cy="2836548"/>
          </a:xfrm>
          <a:prstGeom prst="rect">
            <a:avLst/>
          </a:prstGeom>
        </p:spPr>
      </p:pic>
      <p:pic>
        <p:nvPicPr>
          <p:cNvPr id="7" name="图片 6"/>
          <p:cNvPicPr>
            <a:picLocks noChangeAspect="1"/>
          </p:cNvPicPr>
          <p:nvPr/>
        </p:nvPicPr>
        <p:blipFill>
          <a:blip r:embed="rId2"/>
          <a:stretch>
            <a:fillRect/>
          </a:stretch>
        </p:blipFill>
        <p:spPr>
          <a:xfrm>
            <a:off x="178378" y="3908301"/>
            <a:ext cx="8401104" cy="2808312"/>
          </a:xfrm>
          <a:prstGeom prst="rect">
            <a:avLst/>
          </a:prstGeom>
        </p:spPr>
      </p:pic>
      <p:sp>
        <p:nvSpPr>
          <p:cNvPr id="2" name="矩形 1"/>
          <p:cNvSpPr/>
          <p:nvPr/>
        </p:nvSpPr>
        <p:spPr>
          <a:xfrm>
            <a:off x="8687494" y="1004753"/>
            <a:ext cx="3312368" cy="57118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687493" y="1004753"/>
            <a:ext cx="3420380" cy="5509200"/>
          </a:xfrm>
          <a:prstGeom prst="rect">
            <a:avLst/>
          </a:prstGeom>
          <a:noFill/>
        </p:spPr>
        <p:txBody>
          <a:bodyPr wrap="square" rtlCol="0">
            <a:spAutoFit/>
          </a:bodyPr>
          <a:lstStyle/>
          <a:p>
            <a:r>
              <a:rPr lang="zh-CN" altLang="en-US" sz="2200" b="1" dirty="0"/>
              <a:t>机构</a:t>
            </a:r>
            <a:r>
              <a:rPr lang="zh-CN" altLang="en-US" sz="2200" b="1" dirty="0">
                <a:solidFill>
                  <a:srgbClr val="FF0000"/>
                </a:solidFill>
              </a:rPr>
              <a:t>第一名称、第二名称</a:t>
            </a:r>
            <a:r>
              <a:rPr lang="zh-CN" altLang="en-US" sz="2200" b="1" dirty="0"/>
              <a:t>以</a:t>
            </a:r>
            <a:r>
              <a:rPr lang="en-US" altLang="zh-CN" sz="2200" b="1" dirty="0"/>
              <a:t>《</a:t>
            </a:r>
            <a:r>
              <a:rPr lang="zh-CN" altLang="en-US" sz="2200" b="1" dirty="0"/>
              <a:t>医疗执业许可证</a:t>
            </a:r>
            <a:r>
              <a:rPr lang="en-US" altLang="zh-CN" sz="2200" b="1" dirty="0"/>
              <a:t>》</a:t>
            </a:r>
            <a:r>
              <a:rPr lang="zh-CN" altLang="en-US" sz="2200" b="1" dirty="0"/>
              <a:t>上的名称排序为依据。</a:t>
            </a:r>
            <a:endParaRPr lang="en-US" altLang="zh-CN" sz="2200" b="1" dirty="0"/>
          </a:p>
          <a:p>
            <a:endParaRPr lang="en-US" altLang="zh-CN" sz="2200" b="1" dirty="0"/>
          </a:p>
          <a:p>
            <a:r>
              <a:rPr lang="zh-CN" altLang="en-US" sz="2200" b="1" dirty="0">
                <a:solidFill>
                  <a:srgbClr val="FF0000"/>
                </a:solidFill>
              </a:rPr>
              <a:t>附件</a:t>
            </a:r>
            <a:r>
              <a:rPr lang="en-US" altLang="zh-CN" sz="2200" b="1" dirty="0">
                <a:solidFill>
                  <a:srgbClr val="FF0000"/>
                </a:solidFill>
              </a:rPr>
              <a:t>2 </a:t>
            </a:r>
            <a:r>
              <a:rPr lang="zh-CN" altLang="en-US" sz="2200" b="1" dirty="0"/>
              <a:t>的</a:t>
            </a:r>
            <a:r>
              <a:rPr lang="zh-CN" altLang="en-US" sz="2200" b="1" dirty="0">
                <a:solidFill>
                  <a:srgbClr val="FF0000"/>
                </a:solidFill>
              </a:rPr>
              <a:t>机构类别</a:t>
            </a:r>
            <a:r>
              <a:rPr lang="zh-CN" altLang="en-US" sz="2200" b="1" dirty="0"/>
              <a:t>要按</a:t>
            </a:r>
            <a:r>
              <a:rPr lang="zh-CN" altLang="en-US" sz="2200" b="1" dirty="0">
                <a:solidFill>
                  <a:srgbClr val="FF0000"/>
                </a:solidFill>
              </a:rPr>
              <a:t>第二名称</a:t>
            </a:r>
            <a:r>
              <a:rPr lang="zh-CN" altLang="en-US" sz="2200" b="1" dirty="0"/>
              <a:t>填写</a:t>
            </a:r>
            <a:endParaRPr lang="en-US" altLang="zh-CN" sz="2200" b="1" dirty="0"/>
          </a:p>
          <a:p>
            <a:endParaRPr lang="en-US" altLang="zh-CN" sz="2200" b="1" dirty="0"/>
          </a:p>
          <a:p>
            <a:r>
              <a:rPr lang="zh-CN" altLang="en-US" sz="2200" b="1" dirty="0"/>
              <a:t>若有的</a:t>
            </a:r>
            <a:r>
              <a:rPr lang="zh-CN" altLang="en-US" sz="2200" b="1" dirty="0">
                <a:solidFill>
                  <a:srgbClr val="FF0000"/>
                </a:solidFill>
              </a:rPr>
              <a:t>第一名称为中医类医院</a:t>
            </a:r>
            <a:r>
              <a:rPr lang="zh-CN" altLang="en-US" sz="2200" b="1" dirty="0"/>
              <a:t>，不在卫统提供的机构名单里，建议先与卫统沟通，查看原因并解决。可能的原因：</a:t>
            </a:r>
            <a:r>
              <a:rPr lang="zh-CN" altLang="en-US" sz="2200" b="1" dirty="0">
                <a:solidFill>
                  <a:srgbClr val="FF0000"/>
                </a:solidFill>
              </a:rPr>
              <a:t>卫统里这家医院的机构类别选错？</a:t>
            </a:r>
            <a:r>
              <a:rPr lang="en-US" altLang="zh-CN" sz="2200" b="1" dirty="0"/>
              <a:t>Or</a:t>
            </a:r>
            <a:r>
              <a:rPr lang="zh-CN" altLang="en-US" sz="2200" b="1" dirty="0">
                <a:solidFill>
                  <a:srgbClr val="FF0000"/>
                </a:solidFill>
              </a:rPr>
              <a:t>未纳统</a:t>
            </a:r>
            <a:r>
              <a:rPr lang="zh-CN" altLang="en-US" sz="2200" b="1" dirty="0"/>
              <a:t>？建议协调卫统核实原因后，</a:t>
            </a:r>
            <a:r>
              <a:rPr lang="zh-CN" altLang="en-US" sz="2200" b="1" dirty="0">
                <a:solidFill>
                  <a:srgbClr val="FF0000"/>
                </a:solidFill>
              </a:rPr>
              <a:t>修改机构类别</a:t>
            </a:r>
            <a:r>
              <a:rPr lang="zh-CN" altLang="en-US" sz="2200" b="1" dirty="0"/>
              <a:t>，或</a:t>
            </a:r>
            <a:r>
              <a:rPr lang="zh-CN" altLang="en-US" sz="2200" b="1" dirty="0">
                <a:solidFill>
                  <a:srgbClr val="FF0000"/>
                </a:solidFill>
              </a:rPr>
              <a:t>新增机构</a:t>
            </a:r>
            <a:endParaRPr lang="en-US" altLang="zh-CN" sz="2200" b="1" dirty="0">
              <a:solidFill>
                <a:srgbClr val="FF0000"/>
              </a:solidFill>
            </a:endParaRPr>
          </a:p>
        </p:txBody>
      </p:sp>
      <p:sp>
        <p:nvSpPr>
          <p:cNvPr id="3" name="TextBox 43"/>
          <p:cNvSpPr txBox="1">
            <a:spLocks noChangeArrowheads="1"/>
          </p:cNvSpPr>
          <p:nvPr/>
        </p:nvSpPr>
        <p:spPr bwMode="auto">
          <a:xfrm>
            <a:off x="2446411" y="193148"/>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机构库管理</a:t>
            </a:r>
            <a:endParaRPr lang="en-US" altLang="zh-CN" sz="2800" b="1" dirty="0">
              <a:solidFill>
                <a:schemeClr val="tx1">
                  <a:lumMod val="75000"/>
                  <a:lumOff val="25000"/>
                </a:schemeClr>
              </a:solidFill>
              <a:latin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178378" y="31541"/>
            <a:ext cx="1263932" cy="846434"/>
          </a:xfrm>
          <a:prstGeom prst="rect">
            <a:avLst/>
          </a:prstGeom>
        </p:spPr>
      </p:pic>
    </p:spTree>
  </p:cSld>
  <p:clrMapOvr>
    <a:masterClrMapping/>
  </p:clrMapOvr>
  <p:transition spd="slow" advClick="0" advTm="0">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612" y="909514"/>
            <a:ext cx="6122818" cy="5950072"/>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174727" y="955486"/>
            <a:ext cx="5931523" cy="5847755"/>
          </a:xfrm>
          <a:prstGeom prst="rect">
            <a:avLst/>
          </a:prstGeom>
          <a:noFill/>
          <a:ln w="19050">
            <a:solidFill>
              <a:srgbClr val="FF0000"/>
            </a:solidFill>
          </a:ln>
        </p:spPr>
        <p:txBody>
          <a:bodyPr wrap="square" rtlCol="0">
            <a:spAutoFit/>
          </a:bodyPr>
          <a:lstStyle/>
          <a:p>
            <a:r>
              <a:rPr lang="zh-CN" altLang="en-US" sz="1700" b="1" kern="0" dirty="0">
                <a:solidFill>
                  <a:srgbClr val="005A9E"/>
                </a:solidFill>
                <a:latin typeface="+mn-ea"/>
                <a:cs typeface="+mn-ea"/>
              </a:rPr>
              <a:t>●</a:t>
            </a:r>
            <a:r>
              <a:rPr lang="zh-CN" altLang="en-US" sz="1700" b="1" kern="0" dirty="0">
                <a:solidFill>
                  <a:srgbClr val="FF0000"/>
                </a:solidFill>
                <a:latin typeface="+mn-ea"/>
                <a:cs typeface="+mn-ea"/>
              </a:rPr>
              <a:t>收入总计</a:t>
            </a:r>
            <a:r>
              <a:rPr lang="zh-CN" altLang="en-US" sz="1700" b="1" kern="0" dirty="0">
                <a:solidFill>
                  <a:srgbClr val="005A9E"/>
                </a:solidFill>
                <a:latin typeface="+mn-ea"/>
                <a:cs typeface="+mn-ea"/>
              </a:rPr>
              <a:t>：反映医疗卫生机构本期收入总额。本表“收入总计”下方未把分项列全，应当依据</a:t>
            </a:r>
            <a:r>
              <a:rPr lang="zh-CN" altLang="en-US" sz="1700" b="1" kern="0" dirty="0">
                <a:solidFill>
                  <a:srgbClr val="FF0000"/>
                </a:solidFill>
                <a:latin typeface="+mn-ea"/>
                <a:cs typeface="+mn-ea"/>
              </a:rPr>
              <a:t>医院财务报表</a:t>
            </a:r>
            <a:r>
              <a:rPr lang="zh-CN" altLang="en-US" sz="1700" b="1" kern="0" dirty="0">
                <a:solidFill>
                  <a:srgbClr val="005A9E"/>
                </a:solidFill>
                <a:latin typeface="+mn-ea"/>
                <a:cs typeface="+mn-ea"/>
              </a:rPr>
              <a:t>中的“财政拨款收入”、“事业收入”、“上级补助收入”、“附属单位上缴收入”、“经营收入”、“非同级财政拨款收入”、“投资收益”、“捐赠收入”、“利息收入”、“租金收入”、“其他收入”项目金额的合计数填列。</a:t>
            </a:r>
            <a:endParaRPr lang="en-US" altLang="zh-CN" sz="1700" b="1" kern="0" dirty="0">
              <a:solidFill>
                <a:srgbClr val="005A9E"/>
              </a:solidFill>
              <a:latin typeface="+mn-ea"/>
              <a:cs typeface="+mn-ea"/>
            </a:endParaRPr>
          </a:p>
          <a:p>
            <a:r>
              <a:rPr lang="zh-CN" altLang="en-US" sz="1700" b="1" kern="0" dirty="0">
                <a:solidFill>
                  <a:srgbClr val="005A9E"/>
                </a:solidFill>
                <a:latin typeface="+mn-ea"/>
                <a:cs typeface="+mn-ea"/>
              </a:rPr>
              <a:t>●</a:t>
            </a:r>
            <a:r>
              <a:rPr lang="zh-CN" altLang="en-US" sz="1700" b="1" kern="0" dirty="0">
                <a:solidFill>
                  <a:srgbClr val="FF0000"/>
                </a:solidFill>
                <a:latin typeface="+mn-ea"/>
                <a:cs typeface="+mn-ea"/>
              </a:rPr>
              <a:t>医疗收入</a:t>
            </a:r>
            <a:r>
              <a:rPr lang="zh-CN" altLang="en-US" sz="1700" b="1" kern="0" dirty="0">
                <a:solidFill>
                  <a:srgbClr val="005A9E"/>
                </a:solidFill>
                <a:latin typeface="+mn-ea"/>
                <a:cs typeface="+mn-ea"/>
              </a:rPr>
              <a:t>：反映医院开展医疗服务活动取得的收入。</a:t>
            </a:r>
            <a:endParaRPr lang="en-US" altLang="zh-CN" sz="1700" b="1" kern="0" dirty="0">
              <a:solidFill>
                <a:srgbClr val="005A9E"/>
              </a:solidFill>
              <a:latin typeface="+mn-ea"/>
              <a:cs typeface="+mn-ea"/>
            </a:endParaRPr>
          </a:p>
          <a:p>
            <a:r>
              <a:rPr lang="zh-CN" altLang="en-US" sz="1700" b="1" kern="0" dirty="0">
                <a:solidFill>
                  <a:srgbClr val="FF0000"/>
                </a:solidFill>
                <a:latin typeface="+mn-ea"/>
                <a:cs typeface="+mn-ea"/>
              </a:rPr>
              <a:t>★</a:t>
            </a:r>
            <a:r>
              <a:rPr lang="zh-CN" altLang="en-US" sz="1700" b="1" kern="0" dirty="0">
                <a:solidFill>
                  <a:srgbClr val="005A9E"/>
                </a:solidFill>
                <a:latin typeface="+mn-ea"/>
                <a:cs typeface="+mn-ea"/>
              </a:rPr>
              <a:t>计算公式：</a:t>
            </a:r>
            <a:r>
              <a:rPr lang="zh-CN" altLang="en-US" sz="1700" b="1" kern="0" dirty="0">
                <a:solidFill>
                  <a:srgbClr val="FF0000"/>
                </a:solidFill>
                <a:latin typeface="+mn-ea"/>
                <a:cs typeface="+mn-ea"/>
              </a:rPr>
              <a:t>医疗收入</a:t>
            </a:r>
            <a:r>
              <a:rPr lang="en-US" altLang="zh-CN" sz="1700" b="1" kern="0" dirty="0">
                <a:solidFill>
                  <a:srgbClr val="FF0000"/>
                </a:solidFill>
                <a:latin typeface="+mn-ea"/>
                <a:cs typeface="+mn-ea"/>
              </a:rPr>
              <a:t>=</a:t>
            </a:r>
            <a:r>
              <a:rPr lang="zh-CN" altLang="en-US" sz="1700" b="1" kern="0" dirty="0">
                <a:solidFill>
                  <a:srgbClr val="FF0000"/>
                </a:solidFill>
                <a:latin typeface="+mn-ea"/>
                <a:cs typeface="+mn-ea"/>
              </a:rPr>
              <a:t>门急诊收入</a:t>
            </a:r>
            <a:r>
              <a:rPr lang="en-US" altLang="zh-CN" sz="1700" b="1" kern="0" dirty="0">
                <a:solidFill>
                  <a:srgbClr val="FF0000"/>
                </a:solidFill>
                <a:latin typeface="+mn-ea"/>
                <a:cs typeface="+mn-ea"/>
              </a:rPr>
              <a:t>+</a:t>
            </a:r>
            <a:r>
              <a:rPr lang="zh-CN" altLang="en-US" sz="1700" b="1" kern="0" dirty="0">
                <a:solidFill>
                  <a:srgbClr val="FF0000"/>
                </a:solidFill>
                <a:latin typeface="+mn-ea"/>
                <a:cs typeface="+mn-ea"/>
              </a:rPr>
              <a:t>住院收入</a:t>
            </a:r>
            <a:r>
              <a:rPr lang="en-US" altLang="zh-CN" sz="1700" b="1" kern="0" dirty="0">
                <a:solidFill>
                  <a:srgbClr val="FF0000"/>
                </a:solidFill>
                <a:latin typeface="+mn-ea"/>
                <a:cs typeface="+mn-ea"/>
              </a:rPr>
              <a:t>+</a:t>
            </a:r>
            <a:r>
              <a:rPr lang="zh-CN" altLang="en-US" sz="1700" b="1" kern="0" dirty="0">
                <a:solidFill>
                  <a:srgbClr val="FF0000"/>
                </a:solidFill>
                <a:latin typeface="+mn-ea"/>
                <a:cs typeface="+mn-ea"/>
              </a:rPr>
              <a:t>结算差额</a:t>
            </a:r>
            <a:endParaRPr lang="en-US" altLang="zh-CN" sz="1700" b="1" strike="sngStrike" kern="0" dirty="0">
              <a:solidFill>
                <a:srgbClr val="FF0000"/>
              </a:solidFill>
              <a:latin typeface="+mn-ea"/>
              <a:cs typeface="+mn-ea"/>
            </a:endParaRPr>
          </a:p>
          <a:p>
            <a:r>
              <a:rPr lang="zh-CN" altLang="en-US" sz="1700" b="1" kern="0" dirty="0">
                <a:solidFill>
                  <a:srgbClr val="005A9E"/>
                </a:solidFill>
                <a:latin typeface="+mn-ea"/>
                <a:cs typeface="+mn-ea"/>
              </a:rPr>
              <a:t>●</a:t>
            </a:r>
            <a:r>
              <a:rPr lang="zh-CN" altLang="en-US" sz="1700" b="1" kern="0" dirty="0">
                <a:solidFill>
                  <a:srgbClr val="FF0000"/>
                </a:solidFill>
                <a:latin typeface="+mn-ea"/>
                <a:cs typeface="+mn-ea"/>
              </a:rPr>
              <a:t>剔除有关项后的医疗收入</a:t>
            </a:r>
            <a:r>
              <a:rPr lang="zh-CN" altLang="en-US" sz="1700" b="1" kern="0" dirty="0">
                <a:solidFill>
                  <a:srgbClr val="005A9E"/>
                </a:solidFill>
                <a:latin typeface="+mn-ea"/>
                <a:cs typeface="+mn-ea"/>
              </a:rPr>
              <a:t>：指剔除中药饮片收入和纳入国家医保目录中谈判类药物收入后的医疗收入。</a:t>
            </a:r>
            <a:endParaRPr lang="en-US" altLang="zh-CN" sz="1700" b="1" kern="0" dirty="0">
              <a:solidFill>
                <a:srgbClr val="005A9E"/>
              </a:solidFill>
              <a:latin typeface="+mn-ea"/>
              <a:cs typeface="+mn-ea"/>
            </a:endParaRPr>
          </a:p>
          <a:p>
            <a:r>
              <a:rPr lang="zh-CN" altLang="en-US" sz="1700" b="1" kern="0" dirty="0">
                <a:solidFill>
                  <a:srgbClr val="005A9E"/>
                </a:solidFill>
                <a:latin typeface="+mn-ea"/>
                <a:cs typeface="+mn-ea"/>
              </a:rPr>
              <a:t>●</a:t>
            </a:r>
            <a:r>
              <a:rPr lang="zh-CN" altLang="en-US" sz="1700" b="1" kern="0" dirty="0">
                <a:solidFill>
                  <a:srgbClr val="FF0000"/>
                </a:solidFill>
                <a:latin typeface="+mn-ea"/>
                <a:cs typeface="+mn-ea"/>
              </a:rPr>
              <a:t>耗材总收入</a:t>
            </a:r>
            <a:r>
              <a:rPr lang="zh-CN" altLang="en-US" sz="1700" b="1" kern="0" dirty="0">
                <a:solidFill>
                  <a:srgbClr val="005A9E"/>
                </a:solidFill>
                <a:latin typeface="+mn-ea"/>
                <a:cs typeface="+mn-ea"/>
              </a:rPr>
              <a:t>：同卫统制度中的</a:t>
            </a:r>
            <a:r>
              <a:rPr lang="zh-CN" altLang="en-US" sz="1700" b="1" kern="0" dirty="0">
                <a:solidFill>
                  <a:srgbClr val="FF0000"/>
                </a:solidFill>
                <a:latin typeface="+mn-ea"/>
                <a:cs typeface="+mn-ea"/>
              </a:rPr>
              <a:t>“卫生材料收入”</a:t>
            </a:r>
            <a:r>
              <a:rPr lang="zh-CN" altLang="en-US" sz="1700" b="1" kern="0" dirty="0">
                <a:solidFill>
                  <a:srgbClr val="005A9E"/>
                </a:solidFill>
                <a:latin typeface="+mn-ea"/>
                <a:cs typeface="+mn-ea"/>
              </a:rPr>
              <a:t>。门诊和住院卫生材料收入。</a:t>
            </a:r>
            <a:endParaRPr lang="en-US" altLang="zh-CN" sz="1700" b="1" kern="0" dirty="0">
              <a:solidFill>
                <a:srgbClr val="005A9E"/>
              </a:solidFill>
              <a:latin typeface="+mn-ea"/>
              <a:cs typeface="+mn-ea"/>
            </a:endParaRPr>
          </a:p>
          <a:p>
            <a:r>
              <a:rPr lang="zh-CN" altLang="en-US" sz="1700" b="1" kern="0" dirty="0">
                <a:solidFill>
                  <a:srgbClr val="005A9E"/>
                </a:solidFill>
                <a:latin typeface="+mn-ea"/>
                <a:cs typeface="+mn-ea"/>
              </a:rPr>
              <a:t>●</a:t>
            </a:r>
            <a:r>
              <a:rPr lang="zh-CN" altLang="en-US" sz="1700" b="1" kern="0" dirty="0">
                <a:solidFill>
                  <a:srgbClr val="FF0000"/>
                </a:solidFill>
                <a:latin typeface="+mn-ea"/>
                <a:cs typeface="+mn-ea"/>
              </a:rPr>
              <a:t>重点监控高值医用耗材收入</a:t>
            </a:r>
            <a:r>
              <a:rPr lang="en-US" altLang="zh-CN" sz="1700" b="1" kern="0" dirty="0">
                <a:solidFill>
                  <a:srgbClr val="005A9E"/>
                </a:solidFill>
                <a:latin typeface="+mn-ea"/>
                <a:cs typeface="+mn-ea"/>
              </a:rPr>
              <a:t>:</a:t>
            </a:r>
            <a:r>
              <a:rPr lang="zh-CN" altLang="en-US" sz="1700" b="1" kern="0" dirty="0">
                <a:solidFill>
                  <a:srgbClr val="FF0000"/>
                </a:solidFill>
                <a:latin typeface="+mn-ea"/>
                <a:cs typeface="+mn-ea"/>
              </a:rPr>
              <a:t>第一批国家高值医用耗材重点治理清单</a:t>
            </a:r>
            <a:r>
              <a:rPr lang="zh-CN" altLang="en-US" sz="1700" b="1" kern="0" dirty="0">
                <a:solidFill>
                  <a:srgbClr val="005A9E"/>
                </a:solidFill>
                <a:latin typeface="+mn-ea"/>
                <a:cs typeface="+mn-ea"/>
              </a:rPr>
              <a:t>公布的</a:t>
            </a:r>
            <a:r>
              <a:rPr lang="en-US" altLang="zh-CN" sz="1700" b="1" kern="0" dirty="0">
                <a:solidFill>
                  <a:srgbClr val="005A9E"/>
                </a:solidFill>
                <a:latin typeface="+mn-ea"/>
                <a:cs typeface="+mn-ea"/>
              </a:rPr>
              <a:t>18</a:t>
            </a:r>
            <a:r>
              <a:rPr lang="zh-CN" altLang="en-US" sz="1700" b="1" kern="0" dirty="0">
                <a:solidFill>
                  <a:srgbClr val="005A9E"/>
                </a:solidFill>
                <a:latin typeface="+mn-ea"/>
                <a:cs typeface="+mn-ea"/>
              </a:rPr>
              <a:t>种医用耗材的收入。</a:t>
            </a:r>
            <a:endParaRPr lang="en-US" altLang="zh-CN" sz="1700" b="1" kern="0" dirty="0">
              <a:solidFill>
                <a:srgbClr val="005A9E"/>
              </a:solidFill>
              <a:latin typeface="+mn-ea"/>
              <a:cs typeface="+mn-ea"/>
            </a:endParaRPr>
          </a:p>
          <a:p>
            <a:r>
              <a:rPr lang="zh-CN" altLang="en-US" sz="1700" b="1" kern="0" dirty="0">
                <a:solidFill>
                  <a:srgbClr val="005A9E"/>
                </a:solidFill>
                <a:latin typeface="+mn-ea"/>
                <a:cs typeface="+mn-ea"/>
              </a:rPr>
              <a:t>●</a:t>
            </a:r>
            <a:r>
              <a:rPr lang="zh-CN" altLang="en-US" sz="1700" b="1" kern="0" dirty="0">
                <a:solidFill>
                  <a:srgbClr val="FF0000"/>
                </a:solidFill>
                <a:latin typeface="+mn-ea"/>
                <a:cs typeface="+mn-ea"/>
              </a:rPr>
              <a:t>中医医疗服务收入</a:t>
            </a:r>
            <a:r>
              <a:rPr lang="zh-CN" altLang="en-US" sz="1700" b="1" kern="0" dirty="0">
                <a:solidFill>
                  <a:srgbClr val="005A9E"/>
                </a:solidFill>
                <a:latin typeface="+mn-ea"/>
                <a:cs typeface="+mn-ea"/>
              </a:rPr>
              <a:t>：</a:t>
            </a:r>
            <a:r>
              <a:rPr lang="zh-CN" altLang="en-US" sz="1700" b="1" kern="0" dirty="0">
                <a:solidFill>
                  <a:srgbClr val="FF0000"/>
                </a:solidFill>
                <a:latin typeface="+mn-ea"/>
                <a:cs typeface="+mn-ea"/>
              </a:rPr>
              <a:t>门急诊</a:t>
            </a:r>
            <a:r>
              <a:rPr lang="zh-CN" altLang="en-US" sz="1700" b="1" kern="0" dirty="0">
                <a:solidFill>
                  <a:srgbClr val="005A9E"/>
                </a:solidFill>
                <a:latin typeface="+mn-ea"/>
                <a:cs typeface="+mn-ea"/>
              </a:rPr>
              <a:t>服务活动中，按照国家或各省的</a:t>
            </a:r>
            <a:r>
              <a:rPr lang="zh-CN" altLang="en-US" sz="1700" b="1" kern="0" dirty="0">
                <a:solidFill>
                  <a:srgbClr val="FF0000"/>
                </a:solidFill>
                <a:latin typeface="+mn-ea"/>
                <a:cs typeface="+mn-ea"/>
              </a:rPr>
              <a:t>医疗机构医疗服务项目收费标准</a:t>
            </a:r>
            <a:r>
              <a:rPr lang="zh-CN" altLang="en-US" sz="1700" b="1" kern="0" dirty="0">
                <a:solidFill>
                  <a:srgbClr val="005A9E"/>
                </a:solidFill>
                <a:latin typeface="+mn-ea"/>
                <a:cs typeface="+mn-ea"/>
              </a:rPr>
              <a:t>所取得的中医及民族医的医疗服务项目收入。</a:t>
            </a:r>
            <a:r>
              <a:rPr lang="zh-CN" altLang="zh-CN" sz="1700" b="1" kern="0" dirty="0">
                <a:solidFill>
                  <a:srgbClr val="FF0000"/>
                </a:solidFill>
                <a:latin typeface="+mn-ea"/>
                <a:cs typeface="+mn-ea"/>
              </a:rPr>
              <a:t>不含中药收入</a:t>
            </a:r>
            <a:r>
              <a:rPr lang="zh-CN" altLang="zh-CN" sz="1700" b="1" kern="0" dirty="0">
                <a:solidFill>
                  <a:srgbClr val="005A9E"/>
                </a:solidFill>
                <a:latin typeface="+mn-ea"/>
                <a:cs typeface="+mn-ea"/>
              </a:rPr>
              <a:t>。</a:t>
            </a:r>
            <a:endParaRPr lang="en-US" altLang="zh-CN" sz="1700" b="1" kern="0" dirty="0">
              <a:solidFill>
                <a:srgbClr val="005A9E"/>
              </a:solidFill>
              <a:latin typeface="+mn-ea"/>
              <a:cs typeface="+mn-ea"/>
            </a:endParaRPr>
          </a:p>
          <a:p>
            <a:r>
              <a:rPr lang="zh-CN" altLang="en-US" sz="1700" b="1" kern="0" dirty="0">
                <a:solidFill>
                  <a:srgbClr val="005A9E"/>
                </a:solidFill>
                <a:latin typeface="+mn-ea"/>
                <a:cs typeface="+mn-ea"/>
              </a:rPr>
              <a:t>●</a:t>
            </a:r>
            <a:r>
              <a:rPr lang="zh-CN" altLang="en-US" sz="1700" b="1" kern="0" dirty="0">
                <a:solidFill>
                  <a:srgbClr val="FF0000"/>
                </a:solidFill>
                <a:latin typeface="+mn-ea"/>
                <a:cs typeface="+mn-ea"/>
              </a:rPr>
              <a:t>医疗机构中药制剂收入</a:t>
            </a:r>
            <a:r>
              <a:rPr lang="zh-CN" altLang="en-US" sz="1700" b="1" kern="0" dirty="0">
                <a:solidFill>
                  <a:srgbClr val="005A9E"/>
                </a:solidFill>
                <a:latin typeface="+mn-ea"/>
                <a:cs typeface="+mn-ea"/>
              </a:rPr>
              <a:t>：符合</a:t>
            </a:r>
            <a:r>
              <a:rPr lang="en-US" altLang="zh-CN" sz="1700" b="1" kern="0" dirty="0">
                <a:solidFill>
                  <a:srgbClr val="005A9E"/>
                </a:solidFill>
                <a:latin typeface="+mn-ea"/>
                <a:cs typeface="+mn-ea"/>
              </a:rPr>
              <a:t>《</a:t>
            </a:r>
            <a:r>
              <a:rPr lang="zh-CN" altLang="en-US" sz="1700" b="1" kern="0" dirty="0">
                <a:solidFill>
                  <a:srgbClr val="005A9E"/>
                </a:solidFill>
                <a:latin typeface="+mn-ea"/>
                <a:cs typeface="+mn-ea"/>
              </a:rPr>
              <a:t>药品管理法</a:t>
            </a:r>
            <a:r>
              <a:rPr lang="en-US" altLang="zh-CN" sz="1700" b="1" kern="0" dirty="0">
                <a:solidFill>
                  <a:srgbClr val="005A9E"/>
                </a:solidFill>
                <a:latin typeface="+mn-ea"/>
                <a:cs typeface="+mn-ea"/>
              </a:rPr>
              <a:t>》</a:t>
            </a:r>
            <a:r>
              <a:rPr lang="zh-CN" altLang="en-US" sz="1700" b="1" kern="0" dirty="0">
                <a:solidFill>
                  <a:srgbClr val="005A9E"/>
                </a:solidFill>
                <a:latin typeface="+mn-ea"/>
                <a:cs typeface="+mn-ea"/>
              </a:rPr>
              <a:t>规定</a:t>
            </a:r>
            <a:r>
              <a:rPr lang="en-US" altLang="zh-CN" sz="1700" b="1" kern="0" dirty="0">
                <a:solidFill>
                  <a:srgbClr val="005A9E"/>
                </a:solidFill>
                <a:latin typeface="+mn-ea"/>
                <a:cs typeface="+mn-ea"/>
              </a:rPr>
              <a:t>,</a:t>
            </a:r>
            <a:r>
              <a:rPr lang="zh-CN" altLang="en-US" sz="1700" b="1" kern="0" dirty="0">
                <a:solidFill>
                  <a:srgbClr val="005A9E"/>
                </a:solidFill>
                <a:latin typeface="+mn-ea"/>
                <a:cs typeface="+mn-ea"/>
              </a:rPr>
              <a:t> 经批准而配备的医院自用制剂的收入。</a:t>
            </a:r>
            <a:endParaRPr lang="en-US" altLang="zh-CN" sz="1700" b="1" kern="0" dirty="0">
              <a:solidFill>
                <a:srgbClr val="005A9E"/>
              </a:solidFill>
              <a:latin typeface="+mn-ea"/>
              <a:cs typeface="+mn-ea"/>
            </a:endParaRPr>
          </a:p>
          <a:p>
            <a:r>
              <a:rPr lang="zh-CN" altLang="en-US" sz="1700" b="1" kern="0" dirty="0">
                <a:solidFill>
                  <a:srgbClr val="005A9E"/>
                </a:solidFill>
                <a:latin typeface="+mn-ea"/>
                <a:cs typeface="+mn-ea"/>
              </a:rPr>
              <a:t>●注意审核！①若门急诊收入</a:t>
            </a:r>
            <a:r>
              <a:rPr lang="en-US" altLang="zh-CN" sz="1700" b="1" kern="0" dirty="0">
                <a:solidFill>
                  <a:srgbClr val="005A9E"/>
                </a:solidFill>
                <a:latin typeface="+mn-ea"/>
                <a:cs typeface="+mn-ea"/>
              </a:rPr>
              <a:t>&gt;0,</a:t>
            </a:r>
            <a:r>
              <a:rPr lang="zh-CN" altLang="en-US" sz="1700" b="1" kern="0" dirty="0">
                <a:solidFill>
                  <a:srgbClr val="005A9E"/>
                </a:solidFill>
                <a:latin typeface="+mn-ea"/>
                <a:cs typeface="+mn-ea"/>
              </a:rPr>
              <a:t>则总诊疗量、门急诊人次不能为</a:t>
            </a:r>
            <a:r>
              <a:rPr lang="en-US" altLang="zh-CN" sz="1700" b="1" kern="0" dirty="0">
                <a:solidFill>
                  <a:srgbClr val="005A9E"/>
                </a:solidFill>
                <a:latin typeface="+mn-ea"/>
                <a:cs typeface="+mn-ea"/>
              </a:rPr>
              <a:t>0</a:t>
            </a:r>
            <a:r>
              <a:rPr lang="zh-CN" altLang="en-US" sz="1700" b="1" kern="0" dirty="0">
                <a:solidFill>
                  <a:srgbClr val="005A9E"/>
                </a:solidFill>
                <a:latin typeface="+mn-ea"/>
                <a:cs typeface="+mn-ea"/>
              </a:rPr>
              <a:t>。②若中医医疗服务项目收入</a:t>
            </a:r>
            <a:r>
              <a:rPr lang="en-US" altLang="zh-CN" sz="1700" b="1" kern="0" dirty="0">
                <a:solidFill>
                  <a:srgbClr val="005A9E"/>
                </a:solidFill>
                <a:latin typeface="+mn-ea"/>
                <a:cs typeface="+mn-ea"/>
              </a:rPr>
              <a:t>&gt;0</a:t>
            </a:r>
            <a:r>
              <a:rPr lang="zh-CN" altLang="en-US" sz="1700" b="1" kern="0" dirty="0">
                <a:solidFill>
                  <a:srgbClr val="005A9E"/>
                </a:solidFill>
                <a:latin typeface="+mn-ea"/>
                <a:cs typeface="+mn-ea"/>
              </a:rPr>
              <a:t>，是否开展目录内外中医医疗技术不能为</a:t>
            </a:r>
            <a:r>
              <a:rPr lang="en-US" altLang="zh-CN" sz="1700" b="1" kern="0" dirty="0">
                <a:solidFill>
                  <a:srgbClr val="005A9E"/>
                </a:solidFill>
                <a:latin typeface="+mn-ea"/>
                <a:cs typeface="+mn-ea"/>
              </a:rPr>
              <a:t>0</a:t>
            </a:r>
            <a:r>
              <a:rPr lang="zh-CN" altLang="en-US" sz="1700" b="1" kern="0" dirty="0">
                <a:solidFill>
                  <a:srgbClr val="005A9E"/>
                </a:solidFill>
                <a:latin typeface="+mn-ea"/>
                <a:cs typeface="+mn-ea"/>
              </a:rPr>
              <a:t>，门诊中医非药物治疗人次数不为</a:t>
            </a:r>
            <a:r>
              <a:rPr lang="en-US" altLang="zh-CN" sz="1700" b="1" kern="0" dirty="0">
                <a:solidFill>
                  <a:srgbClr val="005A9E"/>
                </a:solidFill>
                <a:latin typeface="+mn-ea"/>
                <a:cs typeface="+mn-ea"/>
              </a:rPr>
              <a:t>0</a:t>
            </a:r>
            <a:endParaRPr lang="en-US" altLang="zh-CN" sz="1700" b="1" kern="0" dirty="0">
              <a:solidFill>
                <a:srgbClr val="005A9E"/>
              </a:solidFill>
              <a:latin typeface="+mn-ea"/>
              <a:cs typeface="+mn-ea"/>
            </a:endParaRPr>
          </a:p>
        </p:txBody>
      </p:sp>
      <p:sp>
        <p:nvSpPr>
          <p:cNvPr id="40" name="文本框 39"/>
          <p:cNvSpPr txBox="1"/>
          <p:nvPr/>
        </p:nvSpPr>
        <p:spPr>
          <a:xfrm>
            <a:off x="-14795" y="1365380"/>
            <a:ext cx="1126654" cy="275460"/>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sp>
        <p:nvSpPr>
          <p:cNvPr id="2" name="文本框 1"/>
          <p:cNvSpPr txBox="1"/>
          <p:nvPr/>
        </p:nvSpPr>
        <p:spPr>
          <a:xfrm>
            <a:off x="262558" y="2205227"/>
            <a:ext cx="1126654" cy="275460"/>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sp>
        <p:nvSpPr>
          <p:cNvPr id="3" name="文本框 2"/>
          <p:cNvSpPr txBox="1"/>
          <p:nvPr/>
        </p:nvSpPr>
        <p:spPr>
          <a:xfrm>
            <a:off x="722682" y="2548302"/>
            <a:ext cx="2232248" cy="275460"/>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sp>
        <p:nvSpPr>
          <p:cNvPr id="5" name="文本框 4"/>
          <p:cNvSpPr txBox="1"/>
          <p:nvPr/>
        </p:nvSpPr>
        <p:spPr>
          <a:xfrm>
            <a:off x="689924" y="2936552"/>
            <a:ext cx="1126654" cy="275460"/>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sp>
        <p:nvSpPr>
          <p:cNvPr id="6" name="文本框 5"/>
          <p:cNvSpPr txBox="1"/>
          <p:nvPr/>
        </p:nvSpPr>
        <p:spPr>
          <a:xfrm>
            <a:off x="1096497" y="3249777"/>
            <a:ext cx="2699828" cy="275460"/>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sp>
        <p:nvSpPr>
          <p:cNvPr id="9" name="文本框 8"/>
          <p:cNvSpPr txBox="1"/>
          <p:nvPr/>
        </p:nvSpPr>
        <p:spPr>
          <a:xfrm>
            <a:off x="1115871" y="3898090"/>
            <a:ext cx="2699828" cy="275460"/>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sp>
        <p:nvSpPr>
          <p:cNvPr id="10" name="文本框 9"/>
          <p:cNvSpPr txBox="1"/>
          <p:nvPr/>
        </p:nvSpPr>
        <p:spPr>
          <a:xfrm>
            <a:off x="1335598" y="4263914"/>
            <a:ext cx="2699828" cy="275460"/>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sp>
        <p:nvSpPr>
          <p:cNvPr id="11" name="文本框 10"/>
          <p:cNvSpPr txBox="1"/>
          <p:nvPr/>
        </p:nvSpPr>
        <p:spPr>
          <a:xfrm>
            <a:off x="2350790" y="6112469"/>
            <a:ext cx="2699828" cy="275460"/>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cxnSp>
        <p:nvCxnSpPr>
          <p:cNvPr id="13" name="直接连接符 12"/>
          <p:cNvCxnSpPr/>
          <p:nvPr/>
        </p:nvCxnSpPr>
        <p:spPr>
          <a:xfrm>
            <a:off x="2782838" y="4005858"/>
            <a:ext cx="360040"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080760" y="971550"/>
            <a:ext cx="6089650" cy="5754370"/>
          </a:xfrm>
          <a:prstGeom prst="rect">
            <a:avLst/>
          </a:prstGeom>
          <a:noFill/>
          <a:ln w="19050">
            <a:solidFill>
              <a:srgbClr val="FF0000"/>
            </a:solidFill>
          </a:ln>
        </p:spPr>
        <p:txBody>
          <a:bodyPr wrap="square" rtlCol="0">
            <a:spAutoFit/>
          </a:bodyPr>
          <a:lstStyle/>
          <a:p>
            <a:r>
              <a:rPr lang="zh-CN" altLang="en-US" sz="2300" b="1" kern="0" dirty="0">
                <a:solidFill>
                  <a:srgbClr val="005A9E"/>
                </a:solidFill>
                <a:latin typeface="+mn-ea"/>
                <a:cs typeface="+mn-ea"/>
              </a:rPr>
              <a:t>●</a:t>
            </a:r>
            <a:r>
              <a:rPr lang="zh-CN" altLang="en-US" sz="2300" b="1" kern="0" dirty="0">
                <a:solidFill>
                  <a:srgbClr val="FF0000"/>
                </a:solidFill>
                <a:latin typeface="+mn-ea"/>
                <a:cs typeface="+mn-ea"/>
              </a:rPr>
              <a:t>住院收入</a:t>
            </a:r>
            <a:r>
              <a:rPr lang="zh-CN" altLang="en-US" sz="2300" b="1" kern="0" dirty="0">
                <a:solidFill>
                  <a:srgbClr val="005A9E"/>
                </a:solidFill>
                <a:latin typeface="+mn-ea"/>
                <a:cs typeface="+mn-ea"/>
              </a:rPr>
              <a:t>：医院为</a:t>
            </a:r>
            <a:r>
              <a:rPr lang="zh-CN" altLang="en-US" sz="2300" b="1" kern="0" dirty="0">
                <a:solidFill>
                  <a:srgbClr val="FF0000"/>
                </a:solidFill>
                <a:latin typeface="+mn-ea"/>
                <a:cs typeface="+mn-ea"/>
              </a:rPr>
              <a:t>住院</a:t>
            </a:r>
            <a:r>
              <a:rPr lang="zh-CN" altLang="en-US" sz="2300" b="1" kern="0" dirty="0">
                <a:solidFill>
                  <a:srgbClr val="005A9E"/>
                </a:solidFill>
                <a:latin typeface="+mn-ea"/>
                <a:cs typeface="+mn-ea"/>
              </a:rPr>
              <a:t>患者提供医疗服务所取得的收入。</a:t>
            </a:r>
            <a:endParaRPr lang="en-US" altLang="zh-CN" sz="2300" b="1" kern="0" dirty="0">
              <a:solidFill>
                <a:srgbClr val="005A9E"/>
              </a:solidFill>
              <a:latin typeface="+mn-ea"/>
              <a:cs typeface="+mn-ea"/>
            </a:endParaRPr>
          </a:p>
          <a:p>
            <a:r>
              <a:rPr lang="zh-CN" altLang="en-US" sz="2300" b="1" kern="0" dirty="0">
                <a:solidFill>
                  <a:srgbClr val="005A9E"/>
                </a:solidFill>
                <a:latin typeface="+mn-ea"/>
                <a:cs typeface="+mn-ea"/>
              </a:rPr>
              <a:t>●</a:t>
            </a:r>
            <a:r>
              <a:rPr lang="zh-CN" altLang="en-US" sz="2300" b="1" kern="0" dirty="0">
                <a:solidFill>
                  <a:srgbClr val="FF0000"/>
                </a:solidFill>
                <a:latin typeface="+mn-ea"/>
                <a:cs typeface="+mn-ea"/>
              </a:rPr>
              <a:t>中医医疗服务收入</a:t>
            </a:r>
            <a:r>
              <a:rPr lang="zh-CN" altLang="en-US" sz="2300" b="1" kern="0" dirty="0">
                <a:solidFill>
                  <a:srgbClr val="005A9E"/>
                </a:solidFill>
                <a:latin typeface="+mn-ea"/>
                <a:cs typeface="+mn-ea"/>
              </a:rPr>
              <a:t>：住院服务活动中，按照国家或各省的</a:t>
            </a:r>
            <a:r>
              <a:rPr lang="zh-CN" altLang="en-US" sz="2300" b="1" kern="0" dirty="0">
                <a:solidFill>
                  <a:srgbClr val="FF0000"/>
                </a:solidFill>
                <a:latin typeface="+mn-ea"/>
                <a:cs typeface="+mn-ea"/>
              </a:rPr>
              <a:t>医疗机构医疗服务项目收费标准</a:t>
            </a:r>
            <a:r>
              <a:rPr lang="zh-CN" altLang="en-US" sz="2300" b="1" kern="0" dirty="0">
                <a:solidFill>
                  <a:srgbClr val="005A9E"/>
                </a:solidFill>
                <a:latin typeface="+mn-ea"/>
                <a:cs typeface="+mn-ea"/>
              </a:rPr>
              <a:t>所取得的中医及民族医的医疗服务项目收入。</a:t>
            </a:r>
            <a:r>
              <a:rPr lang="zh-CN" altLang="zh-CN" sz="2300" b="1" kern="0" dirty="0">
                <a:solidFill>
                  <a:srgbClr val="FF0000"/>
                </a:solidFill>
                <a:latin typeface="+mn-ea"/>
                <a:cs typeface="+mn-ea"/>
              </a:rPr>
              <a:t>不含中药收入。</a:t>
            </a:r>
            <a:endParaRPr lang="en-US" altLang="zh-CN" sz="2300" b="1" kern="0" dirty="0">
              <a:solidFill>
                <a:srgbClr val="FF0000"/>
              </a:solidFill>
              <a:latin typeface="+mn-ea"/>
              <a:cs typeface="+mn-ea"/>
            </a:endParaRPr>
          </a:p>
          <a:p>
            <a:r>
              <a:rPr lang="zh-CN" altLang="en-US" sz="2300" b="1" kern="0" dirty="0">
                <a:solidFill>
                  <a:srgbClr val="005A9E"/>
                </a:solidFill>
                <a:latin typeface="+mn-ea"/>
                <a:cs typeface="+mn-ea"/>
              </a:rPr>
              <a:t>●</a:t>
            </a:r>
            <a:r>
              <a:rPr lang="zh-CN" altLang="en-US" sz="2300" b="1" kern="0" dirty="0">
                <a:solidFill>
                  <a:srgbClr val="FF0000"/>
                </a:solidFill>
                <a:latin typeface="+mn-ea"/>
                <a:cs typeface="+mn-ea"/>
              </a:rPr>
              <a:t>特需医疗收入</a:t>
            </a:r>
            <a:r>
              <a:rPr lang="zh-CN" altLang="en-US" sz="2300" b="1" kern="0" dirty="0">
                <a:solidFill>
                  <a:srgbClr val="005A9E"/>
                </a:solidFill>
                <a:latin typeface="+mn-ea"/>
                <a:cs typeface="+mn-ea"/>
              </a:rPr>
              <a:t>：指医院开展特需医疗服务取得的收入。</a:t>
            </a:r>
            <a:endParaRPr lang="en-US" altLang="zh-CN" sz="2300" b="1" kern="0" dirty="0">
              <a:solidFill>
                <a:srgbClr val="005A9E"/>
              </a:solidFill>
              <a:latin typeface="+mn-ea"/>
              <a:cs typeface="+mn-ea"/>
            </a:endParaRPr>
          </a:p>
          <a:p>
            <a:r>
              <a:rPr lang="zh-CN" altLang="en-US" sz="2300" b="1" kern="0" dirty="0">
                <a:solidFill>
                  <a:srgbClr val="005A9E"/>
                </a:solidFill>
                <a:latin typeface="+mn-ea"/>
                <a:cs typeface="+mn-ea"/>
              </a:rPr>
              <a:t>●</a:t>
            </a:r>
            <a:r>
              <a:rPr lang="zh-CN" altLang="en-US" sz="2300" b="1" kern="0" dirty="0">
                <a:solidFill>
                  <a:srgbClr val="FF0000"/>
                </a:solidFill>
                <a:latin typeface="+mn-ea"/>
                <a:cs typeface="+mn-ea"/>
              </a:rPr>
              <a:t>医疗机构中药制剂收入</a:t>
            </a:r>
            <a:r>
              <a:rPr lang="zh-CN" altLang="en-US" sz="2300" b="1" kern="0" dirty="0">
                <a:solidFill>
                  <a:srgbClr val="005A9E"/>
                </a:solidFill>
                <a:latin typeface="+mn-ea"/>
                <a:cs typeface="+mn-ea"/>
              </a:rPr>
              <a:t>：符合</a:t>
            </a:r>
            <a:r>
              <a:rPr lang="en-US" altLang="zh-CN" sz="2300" b="1" kern="0" dirty="0">
                <a:solidFill>
                  <a:srgbClr val="005A9E"/>
                </a:solidFill>
                <a:latin typeface="+mn-ea"/>
                <a:cs typeface="+mn-ea"/>
              </a:rPr>
              <a:t>《</a:t>
            </a:r>
            <a:r>
              <a:rPr lang="zh-CN" altLang="en-US" sz="2300" b="1" kern="0" dirty="0">
                <a:solidFill>
                  <a:srgbClr val="005A9E"/>
                </a:solidFill>
                <a:latin typeface="+mn-ea"/>
                <a:cs typeface="+mn-ea"/>
              </a:rPr>
              <a:t>药品管理法</a:t>
            </a:r>
            <a:r>
              <a:rPr lang="en-US" altLang="zh-CN" sz="2300" b="1" kern="0" dirty="0">
                <a:solidFill>
                  <a:srgbClr val="005A9E"/>
                </a:solidFill>
                <a:latin typeface="+mn-ea"/>
                <a:cs typeface="+mn-ea"/>
              </a:rPr>
              <a:t>》</a:t>
            </a:r>
            <a:r>
              <a:rPr lang="zh-CN" altLang="en-US" sz="2300" b="1" kern="0" dirty="0">
                <a:solidFill>
                  <a:srgbClr val="005A9E"/>
                </a:solidFill>
                <a:latin typeface="+mn-ea"/>
                <a:cs typeface="+mn-ea"/>
              </a:rPr>
              <a:t>规定</a:t>
            </a:r>
            <a:r>
              <a:rPr lang="en-US" altLang="zh-CN" sz="2300" b="1" kern="0" dirty="0">
                <a:solidFill>
                  <a:srgbClr val="005A9E"/>
                </a:solidFill>
                <a:latin typeface="+mn-ea"/>
                <a:cs typeface="+mn-ea"/>
              </a:rPr>
              <a:t>,</a:t>
            </a:r>
            <a:r>
              <a:rPr lang="zh-CN" altLang="en-US" sz="2300" b="1" kern="0" dirty="0">
                <a:solidFill>
                  <a:srgbClr val="005A9E"/>
                </a:solidFill>
                <a:latin typeface="+mn-ea"/>
                <a:cs typeface="+mn-ea"/>
              </a:rPr>
              <a:t> 经批准而配备的医院自用制剂的收入。</a:t>
            </a:r>
            <a:endParaRPr lang="en-US" altLang="zh-CN" sz="2300" b="1" kern="0" dirty="0">
              <a:solidFill>
                <a:srgbClr val="005A9E"/>
              </a:solidFill>
              <a:latin typeface="+mn-ea"/>
              <a:cs typeface="+mn-ea"/>
            </a:endParaRPr>
          </a:p>
          <a:p>
            <a:r>
              <a:rPr lang="zh-CN" altLang="en-US" sz="2300" b="1" kern="0" dirty="0">
                <a:solidFill>
                  <a:srgbClr val="005A9E"/>
                </a:solidFill>
                <a:latin typeface="+mn-ea"/>
                <a:cs typeface="+mn-ea"/>
              </a:rPr>
              <a:t>●</a:t>
            </a:r>
            <a:r>
              <a:rPr lang="zh-CN" altLang="en-US" sz="2300" b="1" kern="0" dirty="0">
                <a:solidFill>
                  <a:srgbClr val="FF0000"/>
                </a:solidFill>
                <a:latin typeface="+mn-ea"/>
                <a:cs typeface="+mn-ea"/>
              </a:rPr>
              <a:t>结算差额</a:t>
            </a:r>
            <a:r>
              <a:rPr lang="zh-CN" altLang="en-US" sz="2300" b="1" kern="0" dirty="0">
                <a:solidFill>
                  <a:srgbClr val="005A9E"/>
                </a:solidFill>
                <a:latin typeface="+mn-ea"/>
                <a:cs typeface="+mn-ea"/>
              </a:rPr>
              <a:t>：医院同医疗保险机构结算时，因医院按照医疗服务项目收费标准计算确认的</a:t>
            </a:r>
            <a:r>
              <a:rPr lang="zh-CN" altLang="en-US" sz="2300" b="1" kern="0" dirty="0">
                <a:solidFill>
                  <a:srgbClr val="FF0000"/>
                </a:solidFill>
                <a:latin typeface="+mn-ea"/>
                <a:cs typeface="+mn-ea"/>
              </a:rPr>
              <a:t>应收医疗款金额与医疗保险机构实际支付金额不同而产生的需要调整医院医疗收入的差额</a:t>
            </a:r>
            <a:r>
              <a:rPr lang="zh-CN" altLang="en-US" sz="2300" b="1" kern="0" dirty="0">
                <a:solidFill>
                  <a:srgbClr val="005A9E"/>
                </a:solidFill>
                <a:latin typeface="+mn-ea"/>
                <a:cs typeface="+mn-ea"/>
              </a:rPr>
              <a:t>，但不包括医院因违规治疗等管理不善原因被医疗保险机构拒付所产生的差额。</a:t>
            </a:r>
            <a:endParaRPr lang="zh-CN" altLang="en-US" sz="2300" b="1" kern="0" dirty="0">
              <a:solidFill>
                <a:srgbClr val="005A9E"/>
              </a:solidFill>
              <a:latin typeface="+mn-ea"/>
              <a:cs typeface="+mn-ea"/>
            </a:endParaRPr>
          </a:p>
        </p:txBody>
      </p:sp>
      <p:pic>
        <p:nvPicPr>
          <p:cNvPr id="15" name="图片 14"/>
          <p:cNvPicPr>
            <a:picLocks noChangeAspect="1"/>
          </p:cNvPicPr>
          <p:nvPr/>
        </p:nvPicPr>
        <p:blipFill>
          <a:blip r:embed="rId1"/>
          <a:stretch>
            <a:fillRect/>
          </a:stretch>
        </p:blipFill>
        <p:spPr>
          <a:xfrm>
            <a:off x="-3810" y="916940"/>
            <a:ext cx="6084570" cy="5942965"/>
          </a:xfrm>
          <a:prstGeom prst="rect">
            <a:avLst/>
          </a:prstGeom>
        </p:spPr>
      </p:pic>
      <p:sp>
        <p:nvSpPr>
          <p:cNvPr id="16" name="文本框 15"/>
          <p:cNvSpPr txBox="1"/>
          <p:nvPr/>
        </p:nvSpPr>
        <p:spPr>
          <a:xfrm>
            <a:off x="666455" y="6238106"/>
            <a:ext cx="1036263" cy="422552"/>
          </a:xfrm>
          <a:prstGeom prst="rect">
            <a:avLst/>
          </a:prstGeom>
          <a:noFill/>
          <a:ln w="28575">
            <a:solidFill>
              <a:srgbClr val="FF0000"/>
            </a:solidFill>
          </a:ln>
        </p:spPr>
        <p:txBody>
          <a:bodyPr wrap="square" rtlCol="0">
            <a:spAutoFit/>
          </a:bodyPr>
          <a:lstStyle/>
          <a:p>
            <a:pPr>
              <a:lnSpc>
                <a:spcPts val="1200"/>
              </a:lnSpc>
            </a:pPr>
            <a:endParaRPr lang="en-US" altLang="zh-CN" sz="1800" dirty="0"/>
          </a:p>
          <a:p>
            <a:pPr>
              <a:lnSpc>
                <a:spcPts val="1200"/>
              </a:lnSpc>
            </a:pPr>
            <a:endParaRPr lang="zh-CN" altLang="en-US" sz="1800" dirty="0"/>
          </a:p>
        </p:txBody>
      </p:sp>
      <p:sp>
        <p:nvSpPr>
          <p:cNvPr id="2" name="文本框 1"/>
          <p:cNvSpPr txBox="1"/>
          <p:nvPr/>
        </p:nvSpPr>
        <p:spPr>
          <a:xfrm>
            <a:off x="694146" y="949272"/>
            <a:ext cx="1036263" cy="422552"/>
          </a:xfrm>
          <a:prstGeom prst="rect">
            <a:avLst/>
          </a:prstGeom>
          <a:noFill/>
          <a:ln w="28575">
            <a:solidFill>
              <a:srgbClr val="FF0000"/>
            </a:solidFill>
          </a:ln>
        </p:spPr>
        <p:txBody>
          <a:bodyPr wrap="square" rtlCol="0">
            <a:spAutoFit/>
          </a:bodyPr>
          <a:lstStyle/>
          <a:p>
            <a:pPr>
              <a:lnSpc>
                <a:spcPts val="1200"/>
              </a:lnSpc>
            </a:pPr>
            <a:endParaRPr lang="en-US" altLang="zh-CN" sz="1800" dirty="0"/>
          </a:p>
          <a:p>
            <a:pPr>
              <a:lnSpc>
                <a:spcPts val="1200"/>
              </a:lnSpc>
            </a:pPr>
            <a:endParaRPr lang="zh-CN" altLang="en-US" sz="1800" dirty="0"/>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cxnSp>
        <p:nvCxnSpPr>
          <p:cNvPr id="4" name="直接连接符 3"/>
          <p:cNvCxnSpPr/>
          <p:nvPr/>
        </p:nvCxnSpPr>
        <p:spPr>
          <a:xfrm>
            <a:off x="2854846" y="1701602"/>
            <a:ext cx="288032"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12277" y="1607752"/>
            <a:ext cx="2650681" cy="422552"/>
          </a:xfrm>
          <a:prstGeom prst="rect">
            <a:avLst/>
          </a:prstGeom>
          <a:noFill/>
          <a:ln w="28575">
            <a:solidFill>
              <a:srgbClr val="FF0000"/>
            </a:solidFill>
          </a:ln>
        </p:spPr>
        <p:txBody>
          <a:bodyPr wrap="square" rtlCol="0">
            <a:spAutoFit/>
          </a:bodyPr>
          <a:lstStyle/>
          <a:p>
            <a:pPr>
              <a:lnSpc>
                <a:spcPts val="1200"/>
              </a:lnSpc>
            </a:pPr>
            <a:endParaRPr lang="en-US" altLang="zh-CN" sz="1800" dirty="0"/>
          </a:p>
          <a:p>
            <a:pPr>
              <a:lnSpc>
                <a:spcPts val="1200"/>
              </a:lnSpc>
            </a:pPr>
            <a:endParaRPr lang="zh-CN" altLang="en-US" sz="1800" dirty="0"/>
          </a:p>
        </p:txBody>
      </p:sp>
      <p:sp>
        <p:nvSpPr>
          <p:cNvPr id="10" name="文本框 9"/>
          <p:cNvSpPr txBox="1"/>
          <p:nvPr/>
        </p:nvSpPr>
        <p:spPr>
          <a:xfrm>
            <a:off x="1702718" y="2182727"/>
            <a:ext cx="1440160" cy="422552"/>
          </a:xfrm>
          <a:prstGeom prst="rect">
            <a:avLst/>
          </a:prstGeom>
          <a:noFill/>
          <a:ln w="28575">
            <a:solidFill>
              <a:srgbClr val="FF0000"/>
            </a:solidFill>
          </a:ln>
        </p:spPr>
        <p:txBody>
          <a:bodyPr wrap="square" rtlCol="0">
            <a:spAutoFit/>
          </a:bodyPr>
          <a:lstStyle/>
          <a:p>
            <a:pPr>
              <a:lnSpc>
                <a:spcPts val="1200"/>
              </a:lnSpc>
            </a:pPr>
            <a:endParaRPr lang="en-US" altLang="zh-CN" sz="1800" dirty="0"/>
          </a:p>
          <a:p>
            <a:pPr>
              <a:lnSpc>
                <a:spcPts val="1200"/>
              </a:lnSpc>
            </a:pPr>
            <a:endParaRPr lang="zh-CN" altLang="en-US" sz="1800" dirty="0"/>
          </a:p>
        </p:txBody>
      </p:sp>
      <p:sp>
        <p:nvSpPr>
          <p:cNvPr id="11" name="文本框 10"/>
          <p:cNvSpPr txBox="1"/>
          <p:nvPr/>
        </p:nvSpPr>
        <p:spPr>
          <a:xfrm>
            <a:off x="2537617" y="5157986"/>
            <a:ext cx="2045421" cy="422552"/>
          </a:xfrm>
          <a:prstGeom prst="rect">
            <a:avLst/>
          </a:prstGeom>
          <a:noFill/>
          <a:ln w="28575">
            <a:solidFill>
              <a:srgbClr val="FF0000"/>
            </a:solidFill>
          </a:ln>
        </p:spPr>
        <p:txBody>
          <a:bodyPr wrap="square" rtlCol="0">
            <a:spAutoFit/>
          </a:bodyPr>
          <a:lstStyle/>
          <a:p>
            <a:pPr>
              <a:lnSpc>
                <a:spcPts val="1200"/>
              </a:lnSpc>
            </a:pPr>
            <a:endParaRPr lang="en-US" altLang="zh-CN" sz="1800" dirty="0"/>
          </a:p>
          <a:p>
            <a:pPr>
              <a:lnSpc>
                <a:spcPts val="1200"/>
              </a:lnSpc>
            </a:pPr>
            <a:endParaRPr lang="zh-CN" altLang="en-US" sz="1800" dirty="0"/>
          </a:p>
        </p:txBody>
      </p:sp>
      <p:sp>
        <p:nvSpPr>
          <p:cNvPr id="5"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167566" y="980926"/>
            <a:ext cx="5931523" cy="3538220"/>
          </a:xfrm>
          <a:prstGeom prst="rect">
            <a:avLst/>
          </a:prstGeom>
          <a:noFill/>
          <a:ln w="19050">
            <a:solidFill>
              <a:srgbClr val="FF0000"/>
            </a:solidFill>
          </a:ln>
        </p:spPr>
        <p:txBody>
          <a:bodyPr wrap="square" rtlCol="0">
            <a:spAutoFit/>
          </a:bodyPr>
          <a:lstStyle/>
          <a:p>
            <a:r>
              <a:rPr lang="zh-CN" altLang="en-US" sz="2800" b="1" kern="0" dirty="0">
                <a:solidFill>
                  <a:srgbClr val="005A9E"/>
                </a:solidFill>
                <a:latin typeface="+mn-ea"/>
                <a:cs typeface="+mn-ea"/>
              </a:rPr>
              <a:t>●</a:t>
            </a:r>
            <a:r>
              <a:rPr lang="zh-CN" altLang="en-US" sz="2800" b="1" kern="0" dirty="0">
                <a:solidFill>
                  <a:srgbClr val="FF0000"/>
                </a:solidFill>
                <a:latin typeface="+mn-ea"/>
                <a:cs typeface="+mn-ea"/>
              </a:rPr>
              <a:t>医院当年总经费</a:t>
            </a:r>
            <a:r>
              <a:rPr lang="zh-CN" altLang="en-US" sz="2800" b="1" kern="0" dirty="0">
                <a:solidFill>
                  <a:srgbClr val="005A9E"/>
                </a:solidFill>
                <a:latin typeface="+mn-ea"/>
                <a:cs typeface="+mn-ea"/>
              </a:rPr>
              <a:t>：反映医院本期费用总额。</a:t>
            </a:r>
            <a:r>
              <a:rPr lang="zh-CN" altLang="en-US" sz="2800" b="1" kern="0" dirty="0">
                <a:solidFill>
                  <a:srgbClr val="FF0000"/>
                </a:solidFill>
                <a:latin typeface="+mn-ea"/>
                <a:cs typeface="+mn-ea"/>
              </a:rPr>
              <a:t>本表“总经费”下方未把分项列全</a:t>
            </a:r>
            <a:r>
              <a:rPr lang="zh-CN" altLang="en-US" sz="2800" b="1" kern="0" dirty="0">
                <a:solidFill>
                  <a:srgbClr val="005A9E"/>
                </a:solidFill>
                <a:latin typeface="+mn-ea"/>
                <a:cs typeface="+mn-ea"/>
              </a:rPr>
              <a:t>，应当依据</a:t>
            </a:r>
            <a:r>
              <a:rPr lang="zh-CN" altLang="en-US" sz="2800" b="1" kern="0" dirty="0">
                <a:solidFill>
                  <a:srgbClr val="FF0000"/>
                </a:solidFill>
                <a:latin typeface="+mn-ea"/>
                <a:cs typeface="+mn-ea"/>
              </a:rPr>
              <a:t>医院财务报表</a:t>
            </a:r>
            <a:r>
              <a:rPr lang="zh-CN" altLang="en-US" sz="2800" b="1" kern="0" dirty="0">
                <a:solidFill>
                  <a:srgbClr val="005A9E"/>
                </a:solidFill>
                <a:latin typeface="+mn-ea"/>
                <a:cs typeface="+mn-ea"/>
              </a:rPr>
              <a:t>中的“业务活动费用”、“单位管理费用”、“经营费用”、“资产处置费用”、“上缴上级费用”、“对附属单位补助费用”、“所得税费用”和“其他费用”项目金额的合计数填列。</a:t>
            </a:r>
            <a:endParaRPr lang="zh-CN" altLang="en-US" sz="2800" b="1" kern="0" dirty="0">
              <a:solidFill>
                <a:srgbClr val="005A9E"/>
              </a:solidFill>
              <a:latin typeface="+mn-ea"/>
              <a:cs typeface="+mn-ea"/>
            </a:endParaRPr>
          </a:p>
        </p:txBody>
      </p:sp>
      <p:pic>
        <p:nvPicPr>
          <p:cNvPr id="3" name="图片 2"/>
          <p:cNvPicPr>
            <a:picLocks noChangeAspect="1"/>
          </p:cNvPicPr>
          <p:nvPr/>
        </p:nvPicPr>
        <p:blipFill>
          <a:blip r:embed="rId1"/>
          <a:stretch>
            <a:fillRect/>
          </a:stretch>
        </p:blipFill>
        <p:spPr>
          <a:xfrm>
            <a:off x="118745" y="1083310"/>
            <a:ext cx="5904865" cy="2609850"/>
          </a:xfrm>
          <a:prstGeom prst="rect">
            <a:avLst/>
          </a:prstGeom>
        </p:spPr>
      </p:pic>
      <p:sp>
        <p:nvSpPr>
          <p:cNvPr id="4" name="文本框 3"/>
          <p:cNvSpPr txBox="1"/>
          <p:nvPr/>
        </p:nvSpPr>
        <p:spPr>
          <a:xfrm>
            <a:off x="165130" y="1197276"/>
            <a:ext cx="1296144" cy="370230"/>
          </a:xfrm>
          <a:prstGeom prst="rect">
            <a:avLst/>
          </a:prstGeom>
          <a:noFill/>
          <a:ln w="28575">
            <a:solidFill>
              <a:srgbClr val="FF0000"/>
            </a:solidFill>
          </a:ln>
        </p:spPr>
        <p:txBody>
          <a:bodyPr wrap="square" rtlCol="0">
            <a:spAutoFit/>
          </a:bodyPr>
          <a:lstStyle/>
          <a:p>
            <a:pPr>
              <a:lnSpc>
                <a:spcPts val="1200"/>
              </a:lnSpc>
            </a:pPr>
            <a:endParaRPr lang="zh-CN" altLang="en-US" sz="480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6"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
        <p:nvSpPr>
          <p:cNvPr id="7" name="文本框 6"/>
          <p:cNvSpPr txBox="1"/>
          <p:nvPr>
            <p:custDataLst>
              <p:tags r:id="rId3"/>
            </p:custDataLst>
          </p:nvPr>
        </p:nvSpPr>
        <p:spPr>
          <a:xfrm>
            <a:off x="478820" y="1701466"/>
            <a:ext cx="1296144" cy="370230"/>
          </a:xfrm>
          <a:prstGeom prst="rect">
            <a:avLst/>
          </a:prstGeom>
          <a:noFill/>
          <a:ln w="28575">
            <a:solidFill>
              <a:srgbClr val="FF0000"/>
            </a:solidFill>
          </a:ln>
        </p:spPr>
        <p:txBody>
          <a:bodyPr wrap="square" rtlCol="0">
            <a:spAutoFit/>
          </a:bodyPr>
          <a:p>
            <a:pPr>
              <a:lnSpc>
                <a:spcPts val="1200"/>
              </a:lnSpc>
            </a:pPr>
            <a:endParaRPr lang="zh-CN" altLang="en-US" sz="4800" dirty="0"/>
          </a:p>
        </p:txBody>
      </p:sp>
      <p:sp>
        <p:nvSpPr>
          <p:cNvPr id="9" name="文本框 8"/>
          <p:cNvSpPr txBox="1"/>
          <p:nvPr>
            <p:custDataLst>
              <p:tags r:id="rId4"/>
            </p:custDataLst>
          </p:nvPr>
        </p:nvSpPr>
        <p:spPr>
          <a:xfrm>
            <a:off x="24765" y="4719955"/>
            <a:ext cx="12120880" cy="2090420"/>
          </a:xfrm>
          <a:prstGeom prst="rect">
            <a:avLst/>
          </a:prstGeom>
          <a:noFill/>
          <a:ln w="19050">
            <a:solidFill>
              <a:srgbClr val="FF0000"/>
            </a:solidFill>
          </a:ln>
        </p:spPr>
        <p:txBody>
          <a:bodyPr wrap="square" rtlCol="0">
            <a:noAutofit/>
          </a:bodyPr>
          <a:p>
            <a:r>
              <a:rPr lang="zh-CN" altLang="en-US" b="1" kern="0" dirty="0">
                <a:solidFill>
                  <a:srgbClr val="005A9E"/>
                </a:solidFill>
                <a:latin typeface="+mn-ea"/>
                <a:cs typeface="+mn-ea"/>
              </a:rPr>
              <a:t>●</a:t>
            </a:r>
            <a:r>
              <a:rPr lang="zh-CN" altLang="en-US" b="1" kern="0" dirty="0">
                <a:solidFill>
                  <a:srgbClr val="FF0000"/>
                </a:solidFill>
                <a:latin typeface="+mn-ea"/>
                <a:cs typeface="+mn-ea"/>
              </a:rPr>
              <a:t>年总能耗</a:t>
            </a:r>
            <a:r>
              <a:rPr lang="zh-CN" altLang="en-US" b="1" kern="0" dirty="0">
                <a:solidFill>
                  <a:srgbClr val="005A9E"/>
                </a:solidFill>
                <a:latin typeface="+mn-ea"/>
                <a:cs typeface="+mn-ea"/>
              </a:rPr>
              <a:t>：本年度医院发生的水、电、气、热等能耗折算成吨标煤后之和。</a:t>
            </a:r>
            <a:endParaRPr lang="zh-CN" altLang="en-US" b="1" kern="0" dirty="0">
              <a:solidFill>
                <a:srgbClr val="005A9E"/>
              </a:solidFill>
              <a:latin typeface="+mn-ea"/>
              <a:cs typeface="+mn-ea"/>
            </a:endParaRPr>
          </a:p>
          <a:p>
            <a:r>
              <a:rPr lang="zh-CN" altLang="en-US" b="1" kern="0" dirty="0">
                <a:solidFill>
                  <a:srgbClr val="005A9E"/>
                </a:solidFill>
                <a:latin typeface="+mn-ea"/>
                <a:cs typeface="+mn-ea"/>
                <a:sym typeface="+mn-ea"/>
              </a:rPr>
              <a:t>●</a:t>
            </a:r>
            <a:r>
              <a:rPr lang="zh-CN" altLang="en-US" b="1" kern="0" dirty="0">
                <a:solidFill>
                  <a:srgbClr val="005A9E"/>
                </a:solidFill>
                <a:latin typeface="+mn-ea"/>
                <a:cs typeface="+mn-ea"/>
              </a:rPr>
              <a:t>参见《GB/T 2589-2020综合能耗计算通则》能源换算关系：</a:t>
            </a:r>
            <a:r>
              <a:rPr lang="zh-CN" altLang="en-US" b="1" kern="0" dirty="0">
                <a:solidFill>
                  <a:srgbClr val="FF0000"/>
                </a:solidFill>
                <a:latin typeface="+mn-ea"/>
                <a:cs typeface="+mn-ea"/>
              </a:rPr>
              <a:t>电：1千瓦时＝0.1229×10-3吨标准煤，煤炭：1吨＝0.7143吨标准煤，煤气：1立方米＝0.5714×10-3吨标准煤，天然气:1立方米＝1.33×10-3吨标准煤，汽油：1吨=1.4714吨标准煤，煤油：1吨=1.4714吨标准煤，柴油：1吨=1.4571吨标准煤，燃料油：1吨=1.4286吨标准煤，外购热力：1百万千焦=0.0341吨标准煤（按供热面积结算热力的单位：1个供暖季按面积每1平方米≈0.0310吨标煤），水：1吨=0.0857×10-3吨标准煤</a:t>
            </a:r>
            <a:r>
              <a:rPr lang="zh-CN" altLang="en-US" b="1" kern="0" dirty="0">
                <a:solidFill>
                  <a:srgbClr val="005A9E"/>
                </a:solidFill>
                <a:latin typeface="+mn-ea"/>
                <a:cs typeface="+mn-ea"/>
              </a:rPr>
              <a:t>）</a:t>
            </a:r>
            <a:endParaRPr lang="zh-CN" altLang="en-US" b="1" kern="0" dirty="0">
              <a:solidFill>
                <a:srgbClr val="005A9E"/>
              </a:solidFill>
              <a:latin typeface="+mn-ea"/>
              <a:cs typeface="+mn-ea"/>
            </a:endParaRPr>
          </a:p>
        </p:txBody>
      </p:sp>
    </p:spTree>
  </p:cSld>
  <p:clrMapOvr>
    <a:masterClrMapping/>
  </p:clrMapOvr>
  <p:transition spd="slow" advClick="0" advTm="0">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7150" y="3571875"/>
            <a:ext cx="12086590" cy="3154680"/>
          </a:xfrm>
          <a:prstGeom prst="rect">
            <a:avLst/>
          </a:prstGeom>
          <a:noFill/>
          <a:ln w="19050">
            <a:solidFill>
              <a:srgbClr val="FF0000"/>
            </a:solidFill>
          </a:ln>
        </p:spPr>
        <p:txBody>
          <a:bodyPr wrap="square" rtlCol="0">
            <a:noAutofit/>
          </a:bodyPr>
          <a:lstStyle/>
          <a:p>
            <a:r>
              <a:rPr lang="zh-CN" altLang="en-US" sz="2800" b="1" kern="0" dirty="0">
                <a:solidFill>
                  <a:srgbClr val="005A9E"/>
                </a:solidFill>
                <a:latin typeface="+mn-ea"/>
                <a:cs typeface="+mn-ea"/>
              </a:rPr>
              <a:t>●</a:t>
            </a:r>
            <a:r>
              <a:rPr lang="zh-CN" altLang="en-US" sz="2800" b="1" kern="0" dirty="0">
                <a:solidFill>
                  <a:srgbClr val="FF0000"/>
                </a:solidFill>
                <a:latin typeface="+mn-ea"/>
                <a:cs typeface="+mn-ea"/>
              </a:rPr>
              <a:t>院校医学教育：</a:t>
            </a:r>
            <a:r>
              <a:rPr lang="zh-CN" altLang="en-US" sz="2800" b="1" kern="0" dirty="0">
                <a:solidFill>
                  <a:srgbClr val="005A9E"/>
                </a:solidFill>
                <a:latin typeface="+mn-ea"/>
                <a:cs typeface="+mn-ea"/>
              </a:rPr>
              <a:t>针对在校学生实习、临床实践教学的教育。</a:t>
            </a:r>
            <a:endParaRPr lang="zh-CN" altLang="en-US" sz="2800" b="1" kern="0" dirty="0">
              <a:solidFill>
                <a:srgbClr val="005A9E"/>
              </a:solidFill>
              <a:latin typeface="+mn-ea"/>
              <a:cs typeface="+mn-ea"/>
            </a:endParaRPr>
          </a:p>
          <a:p>
            <a:pPr algn="l">
              <a:buClrTx/>
              <a:buSzTx/>
              <a:buFontTx/>
            </a:pPr>
            <a:r>
              <a:rPr lang="zh-CN" altLang="en-US" sz="2800" b="1" kern="0" dirty="0">
                <a:solidFill>
                  <a:srgbClr val="005A9E"/>
                </a:solidFill>
                <a:latin typeface="+mn-ea"/>
                <a:cs typeface="+mn-ea"/>
                <a:sym typeface="+mn-ea"/>
              </a:rPr>
              <a:t>●</a:t>
            </a:r>
            <a:r>
              <a:rPr lang="zh-CN" altLang="en-US" sz="2800" b="1" kern="0" dirty="0">
                <a:solidFill>
                  <a:srgbClr val="FF0000"/>
                </a:solidFill>
                <a:latin typeface="+mn-ea"/>
                <a:cs typeface="+mn-ea"/>
              </a:rPr>
              <a:t>毕业后医学教育：</a:t>
            </a:r>
            <a:r>
              <a:rPr lang="zh-CN" altLang="en-US" sz="2800" b="1" kern="0" dirty="0">
                <a:solidFill>
                  <a:srgbClr val="005A9E"/>
                </a:solidFill>
                <a:latin typeface="+mn-ea"/>
                <a:cs typeface="+mn-ea"/>
              </a:rPr>
              <a:t>对“医学毕业生”实行进一步专门化培训的教育制度，包括住院医师规范化培训、专科医师规范化培训、全科医师规范化培训。</a:t>
            </a:r>
            <a:endParaRPr lang="zh-CN" altLang="en-US" sz="2800" b="1" kern="0" dirty="0">
              <a:solidFill>
                <a:srgbClr val="005A9E"/>
              </a:solidFill>
              <a:latin typeface="+mn-ea"/>
              <a:cs typeface="+mn-ea"/>
            </a:endParaRPr>
          </a:p>
          <a:p>
            <a:pPr algn="l">
              <a:buClrTx/>
              <a:buSzTx/>
              <a:buFontTx/>
            </a:pPr>
            <a:r>
              <a:rPr lang="zh-CN" altLang="en-US" sz="2800" b="1" kern="0" dirty="0">
                <a:solidFill>
                  <a:srgbClr val="005A9E"/>
                </a:solidFill>
                <a:latin typeface="+mn-ea"/>
                <a:cs typeface="+mn-ea"/>
                <a:sym typeface="+mn-ea"/>
              </a:rPr>
              <a:t>●</a:t>
            </a:r>
            <a:r>
              <a:rPr lang="zh-CN" altLang="en-US" sz="2800" b="1" kern="0" dirty="0">
                <a:solidFill>
                  <a:srgbClr val="FF0000"/>
                </a:solidFill>
                <a:latin typeface="+mn-ea"/>
                <a:cs typeface="+mn-ea"/>
              </a:rPr>
              <a:t>继续医学教育经费投入：</a:t>
            </a:r>
            <a:r>
              <a:rPr lang="zh-CN" altLang="en-US" sz="2800" b="1" kern="0" dirty="0">
                <a:solidFill>
                  <a:srgbClr val="005A9E"/>
                </a:solidFill>
                <a:latin typeface="+mn-ea"/>
                <a:cs typeface="+mn-ea"/>
              </a:rPr>
              <a:t>指完成基础医学教育和毕业后医学教育之后进行的在职进修教育。</a:t>
            </a:r>
            <a:endParaRPr lang="zh-CN" altLang="en-US" sz="2800" b="1" kern="0" dirty="0">
              <a:solidFill>
                <a:srgbClr val="005A9E"/>
              </a:solidFill>
              <a:latin typeface="+mn-ea"/>
              <a:cs typeface="+mn-ea"/>
            </a:endParaRPr>
          </a:p>
          <a:p>
            <a:r>
              <a:rPr lang="zh-CN" altLang="en-US" sz="2800" b="1" kern="0" dirty="0">
                <a:solidFill>
                  <a:srgbClr val="005A9E"/>
                </a:solidFill>
                <a:latin typeface="+mn-ea"/>
                <a:cs typeface="+mn-ea"/>
                <a:sym typeface="+mn-ea"/>
              </a:rPr>
              <a:t>●</a:t>
            </a:r>
            <a:r>
              <a:rPr lang="zh-CN" altLang="en-US" sz="2800" b="1" kern="0" dirty="0">
                <a:solidFill>
                  <a:srgbClr val="005A9E"/>
                </a:solidFill>
                <a:latin typeface="+mn-ea"/>
                <a:cs typeface="+mn-ea"/>
              </a:rPr>
              <a:t>经费类型包括①人员经费②差旅费及培训费③会议费④设备费及材料费⑤教学条件建设费⑥其他支出。以上经费均为</a:t>
            </a:r>
            <a:r>
              <a:rPr lang="zh-CN" altLang="en-US" sz="2800" b="1" kern="0" dirty="0">
                <a:solidFill>
                  <a:srgbClr val="FF0000"/>
                </a:solidFill>
                <a:latin typeface="+mn-ea"/>
                <a:cs typeface="+mn-ea"/>
              </a:rPr>
              <a:t>实际结算数（非预算数）</a:t>
            </a:r>
            <a:r>
              <a:rPr lang="zh-CN" altLang="en-US" sz="2800" b="1" kern="0" dirty="0">
                <a:solidFill>
                  <a:srgbClr val="005A9E"/>
                </a:solidFill>
                <a:latin typeface="+mn-ea"/>
                <a:cs typeface="+mn-ea"/>
              </a:rPr>
              <a:t>。</a:t>
            </a:r>
            <a:endParaRPr lang="zh-CN" altLang="en-US" sz="2800" b="1" kern="0" dirty="0">
              <a:solidFill>
                <a:srgbClr val="005A9E"/>
              </a:solidFill>
              <a:latin typeface="+mn-ea"/>
              <a:cs typeface="+mn-ea"/>
            </a:endParaRPr>
          </a:p>
        </p:txBody>
      </p:sp>
      <p:pic>
        <p:nvPicPr>
          <p:cNvPr id="3" name="图片 2"/>
          <p:cNvPicPr>
            <a:picLocks noChangeAspect="1"/>
          </p:cNvPicPr>
          <p:nvPr/>
        </p:nvPicPr>
        <p:blipFill>
          <a:blip r:embed="rId1"/>
          <a:stretch>
            <a:fillRect/>
          </a:stretch>
        </p:blipFill>
        <p:spPr>
          <a:xfrm>
            <a:off x="2926715" y="837598"/>
            <a:ext cx="6095206" cy="2609850"/>
          </a:xfrm>
          <a:prstGeom prst="rect">
            <a:avLst/>
          </a:prstGeom>
        </p:spPr>
      </p:pic>
      <p:sp>
        <p:nvSpPr>
          <p:cNvPr id="5" name="文本框 4"/>
          <p:cNvSpPr txBox="1"/>
          <p:nvPr/>
        </p:nvSpPr>
        <p:spPr>
          <a:xfrm>
            <a:off x="3502749" y="2061548"/>
            <a:ext cx="2747813" cy="1293559"/>
          </a:xfrm>
          <a:prstGeom prst="rect">
            <a:avLst/>
          </a:prstGeom>
          <a:noFill/>
          <a:ln w="28575">
            <a:solidFill>
              <a:srgbClr val="FF0000"/>
            </a:solidFill>
          </a:ln>
        </p:spPr>
        <p:txBody>
          <a:bodyPr wrap="square" rtlCol="0">
            <a:spAutoFit/>
          </a:bodyPr>
          <a:lstStyle/>
          <a:p>
            <a:pPr>
              <a:lnSpc>
                <a:spcPts val="1200"/>
              </a:lnSpc>
            </a:pPr>
            <a:endParaRPr lang="en-US" altLang="zh-CN" sz="4800" dirty="0"/>
          </a:p>
          <a:p>
            <a:pPr>
              <a:lnSpc>
                <a:spcPts val="1200"/>
              </a:lnSpc>
            </a:pPr>
            <a:endParaRPr lang="en-US" altLang="zh-CN" sz="4800" dirty="0"/>
          </a:p>
          <a:p>
            <a:pPr>
              <a:lnSpc>
                <a:spcPts val="1200"/>
              </a:lnSpc>
            </a:pPr>
            <a:endParaRPr lang="en-US" altLang="zh-CN" sz="4800" dirty="0"/>
          </a:p>
          <a:p>
            <a:pPr>
              <a:lnSpc>
                <a:spcPts val="1200"/>
              </a:lnSpc>
            </a:pPr>
            <a:endParaRPr lang="en-US" altLang="zh-CN" sz="4800" dirty="0"/>
          </a:p>
          <a:p>
            <a:pPr>
              <a:lnSpc>
                <a:spcPts val="1200"/>
              </a:lnSpc>
            </a:pPr>
            <a:endParaRPr lang="en-US" altLang="zh-CN" sz="4800" dirty="0"/>
          </a:p>
          <a:p>
            <a:pPr>
              <a:lnSpc>
                <a:spcPts val="1200"/>
              </a:lnSpc>
            </a:pPr>
            <a:endParaRPr lang="en-US" altLang="zh-CN" sz="4800" dirty="0"/>
          </a:p>
          <a:p>
            <a:pPr>
              <a:lnSpc>
                <a:spcPts val="1200"/>
              </a:lnSpc>
            </a:pPr>
            <a:endParaRPr lang="zh-CN" altLang="en-US" sz="480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6"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02" y="923053"/>
            <a:ext cx="6088704" cy="5950073"/>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729480" y="664210"/>
            <a:ext cx="7459980" cy="6172200"/>
          </a:xfrm>
          <a:prstGeom prst="rect">
            <a:avLst/>
          </a:prstGeom>
          <a:solidFill>
            <a:schemeClr val="bg1"/>
          </a:solidFill>
          <a:ln w="19050">
            <a:solidFill>
              <a:srgbClr val="FF0000"/>
            </a:solidFill>
          </a:ln>
        </p:spPr>
        <p:txBody>
          <a:bodyPr wrap="square" rtlCol="0">
            <a:noAutofit/>
          </a:bodyPr>
          <a:lstStyle/>
          <a:p>
            <a:pPr>
              <a:lnSpc>
                <a:spcPts val="2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总诊疗人次数</a:t>
            </a:r>
            <a:r>
              <a:rPr lang="zh-CN" altLang="en-US" sz="2000" b="1" kern="0" dirty="0">
                <a:solidFill>
                  <a:srgbClr val="005A9E"/>
                </a:solidFill>
                <a:latin typeface="+mn-ea"/>
                <a:cs typeface="+mn-ea"/>
              </a:rPr>
              <a:t>：门诊人次＋急诊人次</a:t>
            </a:r>
            <a:r>
              <a:rPr lang="en-US" altLang="zh-CN" sz="2000" b="1" kern="0" dirty="0">
                <a:solidFill>
                  <a:srgbClr val="005A9E"/>
                </a:solidFill>
                <a:latin typeface="+mn-ea"/>
                <a:cs typeface="+mn-ea"/>
              </a:rPr>
              <a:t>+</a:t>
            </a:r>
            <a:r>
              <a:rPr lang="zh-CN" altLang="en-US" sz="2000" b="1" kern="0" dirty="0">
                <a:solidFill>
                  <a:srgbClr val="FF0000"/>
                </a:solidFill>
                <a:latin typeface="+mn-ea"/>
                <a:cs typeface="+mn-ea"/>
              </a:rPr>
              <a:t>家庭卫生服务人次</a:t>
            </a:r>
            <a:r>
              <a:rPr lang="en-US" altLang="zh-CN" sz="2000" b="1" kern="0" dirty="0">
                <a:solidFill>
                  <a:srgbClr val="FF0000"/>
                </a:solidFill>
                <a:latin typeface="+mn-ea"/>
                <a:cs typeface="+mn-ea"/>
              </a:rPr>
              <a:t>+</a:t>
            </a:r>
            <a:r>
              <a:rPr lang="zh-CN" altLang="en-US" sz="2000" b="1" kern="0" dirty="0">
                <a:solidFill>
                  <a:srgbClr val="FF0000"/>
                </a:solidFill>
                <a:latin typeface="+mn-ea"/>
                <a:cs typeface="+mn-ea"/>
              </a:rPr>
              <a:t>体检中心单项健康体检（不含全身体检）</a:t>
            </a:r>
            <a:endParaRPr lang="en-US" altLang="zh-CN" sz="2000" b="1" kern="0" dirty="0">
              <a:solidFill>
                <a:srgbClr val="FF0000"/>
              </a:solidFill>
              <a:latin typeface="+mn-ea"/>
              <a:cs typeface="+mn-ea"/>
            </a:endParaRPr>
          </a:p>
          <a:p>
            <a:pPr>
              <a:lnSpc>
                <a:spcPts val="2000"/>
              </a:lnSpc>
            </a:pPr>
            <a:r>
              <a:rPr lang="zh-CN" altLang="en-US" sz="2000" b="1" kern="0" dirty="0">
                <a:solidFill>
                  <a:srgbClr val="005A9E"/>
                </a:solidFill>
                <a:latin typeface="+mn-ea"/>
                <a:cs typeface="+mn-ea"/>
              </a:rPr>
              <a:t>统计界定：</a:t>
            </a:r>
            <a:r>
              <a:rPr lang="en-US" altLang="zh-CN" sz="2000" b="1" kern="0" dirty="0">
                <a:solidFill>
                  <a:srgbClr val="005A9E"/>
                </a:solidFill>
                <a:latin typeface="+mn-ea"/>
                <a:cs typeface="+mn-ea"/>
              </a:rPr>
              <a:t>①</a:t>
            </a:r>
            <a:r>
              <a:rPr lang="zh-CN" altLang="en-US" sz="2000" b="1" kern="0" dirty="0">
                <a:solidFill>
                  <a:srgbClr val="005A9E"/>
                </a:solidFill>
                <a:latin typeface="+mn-ea"/>
                <a:cs typeface="+mn-ea"/>
              </a:rPr>
              <a:t>按</a:t>
            </a:r>
            <a:r>
              <a:rPr lang="zh-CN" altLang="en-US" sz="2000" b="1" kern="0" dirty="0">
                <a:solidFill>
                  <a:srgbClr val="FF0000"/>
                </a:solidFill>
                <a:latin typeface="+mn-ea"/>
                <a:cs typeface="+mn-ea"/>
              </a:rPr>
              <a:t>挂号数</a:t>
            </a:r>
            <a:r>
              <a:rPr lang="zh-CN" altLang="en-US" sz="2000" b="1" kern="0" dirty="0">
                <a:solidFill>
                  <a:srgbClr val="005A9E"/>
                </a:solidFill>
                <a:latin typeface="+mn-ea"/>
                <a:cs typeface="+mn-ea"/>
              </a:rPr>
              <a:t>统计，患者</a:t>
            </a:r>
            <a:r>
              <a:rPr lang="en-US" altLang="zh-CN" sz="2000" b="1" kern="0" dirty="0">
                <a:solidFill>
                  <a:srgbClr val="005A9E"/>
                </a:solidFill>
                <a:latin typeface="+mn-ea"/>
                <a:cs typeface="+mn-ea"/>
              </a:rPr>
              <a:t>1</a:t>
            </a:r>
            <a:r>
              <a:rPr lang="zh-CN" altLang="en-US" sz="2000" b="1" kern="0" dirty="0">
                <a:solidFill>
                  <a:srgbClr val="005A9E"/>
                </a:solidFill>
                <a:latin typeface="+mn-ea"/>
                <a:cs typeface="+mn-ea"/>
              </a:rPr>
              <a:t>次就诊多次挂号，按实际诊疗次数统计。</a:t>
            </a:r>
            <a:r>
              <a:rPr lang="en-US" altLang="zh-CN" sz="2000" b="1" kern="0" dirty="0">
                <a:solidFill>
                  <a:srgbClr val="005A9E"/>
                </a:solidFill>
                <a:latin typeface="+mn-ea"/>
                <a:cs typeface="+mn-ea"/>
              </a:rPr>
              <a:t>②</a:t>
            </a:r>
            <a:r>
              <a:rPr lang="zh-CN" altLang="en-US" sz="2000" b="1" kern="0" dirty="0">
                <a:solidFill>
                  <a:srgbClr val="FF0000"/>
                </a:solidFill>
                <a:latin typeface="+mn-ea"/>
                <a:cs typeface="+mn-ea"/>
              </a:rPr>
              <a:t>未挂号</a:t>
            </a:r>
            <a:r>
              <a:rPr lang="zh-CN" altLang="en-US" sz="2000" b="1" kern="0" dirty="0">
                <a:solidFill>
                  <a:srgbClr val="005A9E"/>
                </a:solidFill>
                <a:latin typeface="+mn-ea"/>
                <a:cs typeface="+mn-ea"/>
              </a:rPr>
              <a:t>（本单位职工就诊、出诊等），按医师实际诊疗人次数统计。③</a:t>
            </a:r>
            <a:r>
              <a:rPr lang="zh-CN" altLang="en-US" sz="2000" b="1" kern="0" dirty="0">
                <a:solidFill>
                  <a:srgbClr val="FF0000"/>
                </a:solidFill>
                <a:latin typeface="+mn-ea"/>
                <a:cs typeface="+mn-ea"/>
              </a:rPr>
              <a:t>不含</a:t>
            </a:r>
            <a:r>
              <a:rPr lang="zh-CN" altLang="en-US" sz="2000" b="1" kern="0" dirty="0">
                <a:solidFill>
                  <a:srgbClr val="005A9E"/>
                </a:solidFill>
                <a:latin typeface="+mn-ea"/>
                <a:cs typeface="+mn-ea"/>
              </a:rPr>
              <a:t>根据医嘱进行的各项检查、治疗、处置工作量以及免疫接种、健康管理服务人次数④不含</a:t>
            </a:r>
            <a:r>
              <a:rPr lang="zh-CN" altLang="en-US" sz="2000" b="1" kern="0" dirty="0">
                <a:solidFill>
                  <a:srgbClr val="FF0000"/>
                </a:solidFill>
                <a:latin typeface="+mn-ea"/>
                <a:cs typeface="+mn-ea"/>
              </a:rPr>
              <a:t>互联网诊疗人次数、和全身体检人次数。</a:t>
            </a:r>
            <a:endParaRPr lang="en-US" altLang="zh-CN" sz="2000" b="1" kern="0" dirty="0">
              <a:solidFill>
                <a:srgbClr val="FF0000"/>
              </a:solidFill>
              <a:latin typeface="+mn-ea"/>
              <a:cs typeface="+mn-ea"/>
            </a:endParaRPr>
          </a:p>
          <a:p>
            <a:pPr>
              <a:lnSpc>
                <a:spcPts val="2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门急诊人次数</a:t>
            </a:r>
            <a:r>
              <a:rPr lang="zh-CN" altLang="en-US" sz="2000" b="1" kern="0" dirty="0">
                <a:solidFill>
                  <a:srgbClr val="005A9E"/>
                </a:solidFill>
                <a:latin typeface="+mn-ea"/>
                <a:cs typeface="+mn-ea"/>
              </a:rPr>
              <a:t>：门诊</a:t>
            </a:r>
            <a:r>
              <a:rPr lang="en-US" altLang="zh-CN" sz="2000" b="1" kern="0" dirty="0">
                <a:solidFill>
                  <a:srgbClr val="005A9E"/>
                </a:solidFill>
                <a:latin typeface="+mn-ea"/>
                <a:cs typeface="+mn-ea"/>
              </a:rPr>
              <a:t>+</a:t>
            </a:r>
            <a:r>
              <a:rPr lang="zh-CN" altLang="en-US" sz="2000" b="1" kern="0" dirty="0">
                <a:solidFill>
                  <a:srgbClr val="005A9E"/>
                </a:solidFill>
                <a:latin typeface="+mn-ea"/>
                <a:cs typeface="+mn-ea"/>
              </a:rPr>
              <a:t>急诊人次数。不含互联网诊疗人次数。</a:t>
            </a:r>
            <a:endParaRPr lang="en-US" altLang="zh-CN" sz="2000" b="1" kern="0" dirty="0">
              <a:solidFill>
                <a:srgbClr val="005A9E"/>
              </a:solidFill>
              <a:latin typeface="+mn-ea"/>
              <a:cs typeface="+mn-ea"/>
            </a:endParaRPr>
          </a:p>
          <a:p>
            <a:pPr>
              <a:lnSpc>
                <a:spcPts val="2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应用中药饮片诊疗人次数</a:t>
            </a:r>
            <a:r>
              <a:rPr lang="zh-CN" altLang="en-US" sz="2000" b="1" kern="0" dirty="0">
                <a:solidFill>
                  <a:srgbClr val="005A9E"/>
                </a:solidFill>
                <a:latin typeface="+mn-ea"/>
                <a:cs typeface="+mn-ea"/>
              </a:rPr>
              <a:t>：开具中药饮片处方的门诊人次数。中药饮片处方按</a:t>
            </a:r>
            <a:r>
              <a:rPr lang="zh-CN" altLang="en-US" sz="2000" b="1" kern="0" dirty="0">
                <a:solidFill>
                  <a:srgbClr val="FF0000"/>
                </a:solidFill>
                <a:latin typeface="+mn-ea"/>
                <a:cs typeface="+mn-ea"/>
              </a:rPr>
              <a:t>药房处方数</a:t>
            </a:r>
            <a:r>
              <a:rPr lang="zh-CN" altLang="en-US" sz="2000" b="1" kern="0" dirty="0">
                <a:solidFill>
                  <a:srgbClr val="005A9E"/>
                </a:solidFill>
                <a:latin typeface="+mn-ea"/>
                <a:cs typeface="+mn-ea"/>
              </a:rPr>
              <a:t>统计，</a:t>
            </a:r>
            <a:r>
              <a:rPr lang="zh-CN" altLang="en-US" sz="2000" b="1" kern="0" dirty="0">
                <a:solidFill>
                  <a:srgbClr val="FF0000"/>
                </a:solidFill>
                <a:latin typeface="+mn-ea"/>
                <a:cs typeface="+mn-ea"/>
              </a:rPr>
              <a:t>未缴费取药不</a:t>
            </a:r>
            <a:r>
              <a:rPr lang="zh-CN" altLang="en-US" sz="2000" b="1" kern="0">
                <a:solidFill>
                  <a:srgbClr val="FF0000"/>
                </a:solidFill>
                <a:latin typeface="+mn-ea"/>
                <a:cs typeface="+mn-ea"/>
              </a:rPr>
              <a:t>应该算。</a:t>
            </a:r>
            <a:r>
              <a:rPr lang="zh-CN" altLang="en-US" sz="2000" b="1" kern="0">
                <a:solidFill>
                  <a:srgbClr val="005A9E"/>
                </a:solidFill>
                <a:latin typeface="+mn-ea"/>
                <a:cs typeface="+mn-ea"/>
              </a:rPr>
              <a:t>含</a:t>
            </a:r>
            <a:r>
              <a:rPr lang="zh-CN" altLang="en-US" sz="2000" b="1" kern="0" dirty="0">
                <a:solidFill>
                  <a:srgbClr val="005A9E"/>
                </a:solidFill>
                <a:latin typeface="+mn-ea"/>
                <a:cs typeface="+mn-ea"/>
              </a:rPr>
              <a:t>散装中药饮片、小包装中药饮片和中药配方颗粒处方。如同日同科每人 </a:t>
            </a:r>
            <a:r>
              <a:rPr lang="en-US" altLang="zh-CN" sz="2000" b="1" kern="0" dirty="0">
                <a:solidFill>
                  <a:srgbClr val="005A9E"/>
                </a:solidFill>
                <a:latin typeface="+mn-ea"/>
                <a:cs typeface="+mn-ea"/>
              </a:rPr>
              <a:t>1 </a:t>
            </a:r>
            <a:r>
              <a:rPr lang="zh-CN" altLang="en-US" sz="2000" b="1" kern="0" dirty="0">
                <a:solidFill>
                  <a:srgbClr val="005A9E"/>
                </a:solidFill>
                <a:latin typeface="+mn-ea"/>
                <a:cs typeface="+mn-ea"/>
              </a:rPr>
              <a:t>次就诊开具 </a:t>
            </a:r>
            <a:r>
              <a:rPr lang="en-US" altLang="zh-CN" sz="2000" b="1" kern="0" dirty="0">
                <a:solidFill>
                  <a:srgbClr val="005A9E"/>
                </a:solidFill>
                <a:latin typeface="+mn-ea"/>
                <a:cs typeface="+mn-ea"/>
              </a:rPr>
              <a:t>2 </a:t>
            </a:r>
            <a:r>
              <a:rPr lang="zh-CN" altLang="en-US" sz="2000" b="1" kern="0" dirty="0">
                <a:solidFill>
                  <a:srgbClr val="005A9E"/>
                </a:solidFill>
                <a:latin typeface="+mn-ea"/>
                <a:cs typeface="+mn-ea"/>
              </a:rPr>
              <a:t>张以上中药饮片处方，</a:t>
            </a:r>
            <a:r>
              <a:rPr lang="zh-CN" altLang="en-US" sz="2000" b="1" kern="0" dirty="0">
                <a:solidFill>
                  <a:srgbClr val="FF0000"/>
                </a:solidFill>
                <a:latin typeface="+mn-ea"/>
                <a:cs typeface="+mn-ea"/>
              </a:rPr>
              <a:t>按 </a:t>
            </a:r>
            <a:r>
              <a:rPr lang="en-US" altLang="zh-CN" sz="2000" b="1" kern="0" dirty="0">
                <a:solidFill>
                  <a:srgbClr val="FF0000"/>
                </a:solidFill>
                <a:latin typeface="+mn-ea"/>
                <a:cs typeface="+mn-ea"/>
              </a:rPr>
              <a:t>1 </a:t>
            </a:r>
            <a:r>
              <a:rPr lang="zh-CN" altLang="en-US" sz="2000" b="1" kern="0" dirty="0">
                <a:solidFill>
                  <a:srgbClr val="FF0000"/>
                </a:solidFill>
                <a:latin typeface="+mn-ea"/>
                <a:cs typeface="+mn-ea"/>
              </a:rPr>
              <a:t>人次</a:t>
            </a:r>
            <a:r>
              <a:rPr lang="zh-CN" altLang="en-US" sz="2000" b="1" kern="0" dirty="0">
                <a:solidFill>
                  <a:srgbClr val="005A9E"/>
                </a:solidFill>
                <a:latin typeface="+mn-ea"/>
                <a:cs typeface="+mn-ea"/>
              </a:rPr>
              <a:t>计算。</a:t>
            </a:r>
            <a:endParaRPr lang="zh-CN" altLang="en-US" sz="2000" b="1" kern="0" dirty="0">
              <a:solidFill>
                <a:srgbClr val="005A9E"/>
              </a:solidFill>
              <a:latin typeface="+mn-ea"/>
              <a:cs typeface="+mn-ea"/>
            </a:endParaRPr>
          </a:p>
          <a:p>
            <a:pPr>
              <a:lnSpc>
                <a:spcPts val="2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中医非药物疗法</a:t>
            </a:r>
            <a:r>
              <a:rPr lang="zh-CN" altLang="en-US" sz="2000" b="1" kern="0" dirty="0">
                <a:solidFill>
                  <a:srgbClr val="FF0000"/>
                </a:solidFill>
                <a:highlight>
                  <a:srgbClr val="FFFF00"/>
                </a:highlight>
                <a:latin typeface="+mn-ea"/>
                <a:cs typeface="+mn-ea"/>
              </a:rPr>
              <a:t>诊疗</a:t>
            </a:r>
            <a:r>
              <a:rPr lang="zh-CN" altLang="en-US" sz="2000" b="1" kern="0" dirty="0">
                <a:solidFill>
                  <a:srgbClr val="FF0000"/>
                </a:solidFill>
                <a:latin typeface="+mn-ea"/>
                <a:cs typeface="+mn-ea"/>
              </a:rPr>
              <a:t>人次数：</a:t>
            </a:r>
            <a:r>
              <a:rPr lang="zh-CN" altLang="en-US" sz="2000" b="1" kern="0" dirty="0">
                <a:solidFill>
                  <a:srgbClr val="005A9E"/>
                </a:solidFill>
                <a:latin typeface="+mn-ea"/>
                <a:cs typeface="+mn-ea"/>
              </a:rPr>
              <a:t>指门诊接受中医非药物方法诊疗的人次总数（以</a:t>
            </a:r>
            <a:r>
              <a:rPr lang="zh-CN" altLang="en-US" sz="2000" b="1" kern="0" dirty="0">
                <a:solidFill>
                  <a:srgbClr val="FF0000"/>
                </a:solidFill>
                <a:latin typeface="+mn-ea"/>
                <a:cs typeface="+mn-ea"/>
              </a:rPr>
              <a:t>挂号人次</a:t>
            </a:r>
            <a:r>
              <a:rPr lang="zh-CN" altLang="en-US" sz="2000" b="1" kern="0" dirty="0">
                <a:solidFill>
                  <a:srgbClr val="005A9E"/>
                </a:solidFill>
                <a:latin typeface="+mn-ea"/>
                <a:cs typeface="+mn-ea"/>
              </a:rPr>
              <a:t>计）。中医非药物诊疗项目参见</a:t>
            </a:r>
            <a:r>
              <a:rPr lang="zh-CN" altLang="en-US" sz="2000" b="1" kern="0" dirty="0">
                <a:solidFill>
                  <a:srgbClr val="FF0000"/>
                </a:solidFill>
                <a:latin typeface="+mn-ea"/>
                <a:cs typeface="+mn-ea"/>
              </a:rPr>
              <a:t>附录</a:t>
            </a:r>
            <a:r>
              <a:rPr lang="en-US" altLang="zh-CN" sz="2000" b="1" kern="0" dirty="0">
                <a:solidFill>
                  <a:srgbClr val="FF0000"/>
                </a:solidFill>
                <a:latin typeface="+mn-ea"/>
                <a:cs typeface="+mn-ea"/>
              </a:rPr>
              <a:t>10</a:t>
            </a:r>
            <a:r>
              <a:rPr lang="zh-CN" altLang="en-US" sz="2000" b="1" kern="0" dirty="0">
                <a:solidFill>
                  <a:srgbClr val="FF0000"/>
                </a:solidFill>
                <a:latin typeface="+mn-ea"/>
                <a:cs typeface="+mn-ea"/>
              </a:rPr>
              <a:t>（中医医疗技术目录）</a:t>
            </a:r>
            <a:r>
              <a:rPr lang="zh-CN" altLang="en-US" sz="2000" b="1" kern="0" dirty="0">
                <a:solidFill>
                  <a:srgbClr val="005A9E"/>
                </a:solidFill>
                <a:latin typeface="+mn-ea"/>
                <a:cs typeface="+mn-ea"/>
              </a:rPr>
              <a:t>和国家或各省的医疗机构医疗服务项目收费标准中的中医医疗技术。如门诊患者同日同科（一个号）接受</a:t>
            </a:r>
            <a:r>
              <a:rPr lang="en-US" altLang="zh-CN" sz="2000" b="1" kern="0" dirty="0">
                <a:solidFill>
                  <a:srgbClr val="005A9E"/>
                </a:solidFill>
                <a:latin typeface="+mn-ea"/>
                <a:cs typeface="+mn-ea"/>
              </a:rPr>
              <a:t>2 </a:t>
            </a:r>
            <a:r>
              <a:rPr lang="zh-CN" altLang="en-US" sz="2000" b="1" kern="0" dirty="0">
                <a:solidFill>
                  <a:srgbClr val="005A9E"/>
                </a:solidFill>
                <a:latin typeface="+mn-ea"/>
                <a:cs typeface="+mn-ea"/>
              </a:rPr>
              <a:t>种以上中医医疗技术的，按 </a:t>
            </a:r>
            <a:r>
              <a:rPr lang="en-US" altLang="zh-CN" sz="2000" b="1" kern="0" dirty="0">
                <a:solidFill>
                  <a:srgbClr val="005A9E"/>
                </a:solidFill>
                <a:latin typeface="+mn-ea"/>
                <a:cs typeface="+mn-ea"/>
              </a:rPr>
              <a:t>1 </a:t>
            </a:r>
            <a:r>
              <a:rPr lang="zh-CN" altLang="en-US" sz="2000" b="1" kern="0" dirty="0">
                <a:solidFill>
                  <a:srgbClr val="005A9E"/>
                </a:solidFill>
                <a:latin typeface="+mn-ea"/>
                <a:cs typeface="+mn-ea"/>
              </a:rPr>
              <a:t>人次计算。</a:t>
            </a:r>
            <a:endParaRPr lang="en-US" altLang="zh-CN" sz="2000" b="1" kern="0" dirty="0">
              <a:solidFill>
                <a:srgbClr val="005A9E"/>
              </a:solidFill>
              <a:latin typeface="+mn-ea"/>
              <a:cs typeface="+mn-ea"/>
            </a:endParaRPr>
          </a:p>
          <a:p>
            <a:pPr>
              <a:lnSpc>
                <a:spcPts val="2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门诊中医非药物</a:t>
            </a:r>
            <a:r>
              <a:rPr lang="zh-CN" altLang="en-US" sz="2000" b="1" kern="0" dirty="0">
                <a:solidFill>
                  <a:srgbClr val="FF0000"/>
                </a:solidFill>
                <a:highlight>
                  <a:srgbClr val="FFFF00"/>
                </a:highlight>
                <a:latin typeface="+mn-ea"/>
                <a:cs typeface="+mn-ea"/>
              </a:rPr>
              <a:t>治疗</a:t>
            </a:r>
            <a:r>
              <a:rPr lang="zh-CN" altLang="en-US" sz="2000" b="1" kern="0" dirty="0">
                <a:solidFill>
                  <a:srgbClr val="FF0000"/>
                </a:solidFill>
                <a:latin typeface="+mn-ea"/>
                <a:cs typeface="+mn-ea"/>
              </a:rPr>
              <a:t>人次数</a:t>
            </a:r>
            <a:r>
              <a:rPr lang="zh-CN" altLang="en-US" sz="2000" b="1" kern="0" dirty="0">
                <a:solidFill>
                  <a:srgbClr val="005A9E"/>
                </a:solidFill>
                <a:latin typeface="+mn-ea"/>
                <a:cs typeface="+mn-ea"/>
              </a:rPr>
              <a:t>：注意区分</a:t>
            </a:r>
            <a:r>
              <a:rPr lang="zh-CN" altLang="en-US" sz="2000" b="1" kern="0" dirty="0">
                <a:solidFill>
                  <a:srgbClr val="FF0000"/>
                </a:solidFill>
                <a:latin typeface="+mn-ea"/>
                <a:cs typeface="+mn-ea"/>
              </a:rPr>
              <a:t>“诊疗人次” 、“治疗人次”</a:t>
            </a: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治疗人次</a:t>
            </a:r>
            <a:r>
              <a:rPr lang="zh-CN" altLang="en-US" sz="2000" b="1" kern="0" dirty="0">
                <a:solidFill>
                  <a:srgbClr val="005A9E"/>
                </a:solidFill>
                <a:latin typeface="+mn-ea"/>
                <a:cs typeface="+mn-ea"/>
              </a:rPr>
              <a:t>是以</a:t>
            </a:r>
            <a:r>
              <a:rPr lang="zh-CN" altLang="en-US" sz="2000" b="1" kern="0" dirty="0">
                <a:solidFill>
                  <a:srgbClr val="FF0000"/>
                </a:solidFill>
                <a:latin typeface="+mn-ea"/>
                <a:cs typeface="+mn-ea"/>
              </a:rPr>
              <a:t>实际治疗人次</a:t>
            </a:r>
            <a:r>
              <a:rPr lang="zh-CN" altLang="en-US" sz="2000" b="1" kern="0" dirty="0">
                <a:solidFill>
                  <a:srgbClr val="005A9E"/>
                </a:solidFill>
                <a:latin typeface="+mn-ea"/>
                <a:cs typeface="+mn-ea"/>
              </a:rPr>
              <a:t>计，例如挂号</a:t>
            </a:r>
            <a:r>
              <a:rPr lang="en-US" altLang="zh-CN" sz="2000" b="1" kern="0" dirty="0">
                <a:solidFill>
                  <a:srgbClr val="005A9E"/>
                </a:solidFill>
                <a:latin typeface="+mn-ea"/>
                <a:cs typeface="+mn-ea"/>
              </a:rPr>
              <a:t>1</a:t>
            </a:r>
            <a:r>
              <a:rPr lang="zh-CN" altLang="en-US" sz="2000" b="1" kern="0" dirty="0">
                <a:solidFill>
                  <a:srgbClr val="005A9E"/>
                </a:solidFill>
                <a:latin typeface="+mn-ea"/>
                <a:cs typeface="+mn-ea"/>
              </a:rPr>
              <a:t>次，实际治疗</a:t>
            </a:r>
            <a:r>
              <a:rPr lang="en-US" altLang="zh-CN" sz="2000" b="1" kern="0" dirty="0">
                <a:solidFill>
                  <a:srgbClr val="005A9E"/>
                </a:solidFill>
                <a:latin typeface="+mn-ea"/>
                <a:cs typeface="+mn-ea"/>
              </a:rPr>
              <a:t>10</a:t>
            </a:r>
            <a:r>
              <a:rPr lang="zh-CN" altLang="en-US" sz="2000" b="1" kern="0" dirty="0">
                <a:solidFill>
                  <a:srgbClr val="005A9E"/>
                </a:solidFill>
                <a:latin typeface="+mn-ea"/>
                <a:cs typeface="+mn-ea"/>
              </a:rPr>
              <a:t>次，按</a:t>
            </a:r>
            <a:r>
              <a:rPr lang="en-US" altLang="zh-CN" sz="2000" b="1" kern="0" dirty="0">
                <a:solidFill>
                  <a:srgbClr val="005A9E"/>
                </a:solidFill>
                <a:latin typeface="+mn-ea"/>
                <a:cs typeface="+mn-ea"/>
              </a:rPr>
              <a:t>10</a:t>
            </a:r>
            <a:r>
              <a:rPr lang="zh-CN" altLang="en-US" sz="2000" b="1" kern="0" dirty="0">
                <a:solidFill>
                  <a:srgbClr val="005A9E"/>
                </a:solidFill>
                <a:latin typeface="+mn-ea"/>
                <a:cs typeface="+mn-ea"/>
              </a:rPr>
              <a:t>次计。</a:t>
            </a:r>
            <a:endParaRPr lang="zh-CN" altLang="en-US" sz="2000" b="1" kern="0" dirty="0">
              <a:solidFill>
                <a:srgbClr val="005A9E"/>
              </a:solidFill>
              <a:latin typeface="+mn-ea"/>
              <a:cs typeface="+mn-ea"/>
            </a:endParaRPr>
          </a:p>
          <a:p>
            <a:pPr>
              <a:lnSpc>
                <a:spcPts val="2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门诊和急诊人次中</a:t>
            </a:r>
            <a:r>
              <a:rPr lang="en-US" altLang="zh-CN" sz="2000" b="1" kern="0" dirty="0">
                <a:solidFill>
                  <a:srgbClr val="FF0000"/>
                </a:solidFill>
                <a:latin typeface="+mn-ea"/>
                <a:cs typeface="+mn-ea"/>
              </a:rPr>
              <a:t>:</a:t>
            </a:r>
            <a:r>
              <a:rPr lang="zh-CN" altLang="en-US" sz="2000" b="1" kern="0" dirty="0">
                <a:solidFill>
                  <a:srgbClr val="FF0000"/>
                </a:solidFill>
                <a:latin typeface="+mn-ea"/>
                <a:cs typeface="+mn-ea"/>
              </a:rPr>
              <a:t>发热门诊诊疗人次数：发热门诊是</a:t>
            </a:r>
            <a:r>
              <a:rPr lang="zh-CN" altLang="en-US" sz="2000" b="1" kern="0" dirty="0">
                <a:solidFill>
                  <a:srgbClr val="005A9E"/>
                </a:solidFill>
                <a:latin typeface="+mn-ea"/>
                <a:cs typeface="+mn-ea"/>
              </a:rPr>
              <a:t>在医院独立区域规范设置的，接诊发热患者的专用诊室。</a:t>
            </a:r>
            <a:endParaRPr lang="en-US" altLang="zh-CN" sz="2000" b="1" kern="0" dirty="0">
              <a:solidFill>
                <a:srgbClr val="005A9E"/>
              </a:solidFill>
              <a:latin typeface="+mn-ea"/>
              <a:cs typeface="+mn-ea"/>
            </a:endParaRPr>
          </a:p>
          <a:p>
            <a:pPr>
              <a:lnSpc>
                <a:spcPts val="2000"/>
              </a:lnSpc>
            </a:pPr>
            <a:r>
              <a:rPr lang="zh-CN" altLang="en-US" sz="2000" b="1" kern="0" dirty="0">
                <a:solidFill>
                  <a:srgbClr val="FF0000"/>
                </a:solidFill>
                <a:latin typeface="+mn-ea"/>
                <a:cs typeface="+mn-ea"/>
              </a:rPr>
              <a:t>注意审核</a:t>
            </a:r>
            <a:r>
              <a:rPr lang="en-US" altLang="zh-CN" sz="2000" b="1" kern="0" dirty="0">
                <a:solidFill>
                  <a:srgbClr val="FF0000"/>
                </a:solidFill>
                <a:latin typeface="+mn-ea"/>
                <a:cs typeface="+mn-ea"/>
              </a:rPr>
              <a:t>!</a:t>
            </a:r>
            <a:r>
              <a:rPr lang="zh-CN" altLang="en-US" sz="2000" b="1" kern="0" dirty="0">
                <a:solidFill>
                  <a:srgbClr val="005A9E"/>
                </a:solidFill>
                <a:latin typeface="+mn-ea"/>
                <a:cs typeface="+mn-ea"/>
              </a:rPr>
              <a:t>若发热门诊诊疗人次数≥</a:t>
            </a:r>
            <a:r>
              <a:rPr lang="en-US" altLang="zh-CN" sz="2000" b="1" kern="0" dirty="0">
                <a:solidFill>
                  <a:srgbClr val="005A9E"/>
                </a:solidFill>
                <a:latin typeface="+mn-ea"/>
                <a:cs typeface="+mn-ea"/>
              </a:rPr>
              <a:t>0</a:t>
            </a:r>
            <a:r>
              <a:rPr lang="zh-CN" altLang="en-US" sz="2000" b="1" kern="0" dirty="0">
                <a:solidFill>
                  <a:srgbClr val="005A9E"/>
                </a:solidFill>
                <a:latin typeface="+mn-ea"/>
                <a:cs typeface="+mn-ea"/>
              </a:rPr>
              <a:t>，则是否设置发热门诊为“是”</a:t>
            </a:r>
            <a:endParaRPr lang="zh-CN" altLang="en-US" sz="2000" b="1" kern="0" dirty="0">
              <a:solidFill>
                <a:srgbClr val="005A9E"/>
              </a:solidFill>
              <a:latin typeface="+mn-ea"/>
              <a:cs typeface="+mn-ea"/>
            </a:endParaRPr>
          </a:p>
        </p:txBody>
      </p:sp>
      <p:sp>
        <p:nvSpPr>
          <p:cNvPr id="40" name="文本框 39"/>
          <p:cNvSpPr txBox="1"/>
          <p:nvPr/>
        </p:nvSpPr>
        <p:spPr>
          <a:xfrm>
            <a:off x="142439" y="1330331"/>
            <a:ext cx="1126654" cy="261867"/>
          </a:xfrm>
          <a:prstGeom prst="rect">
            <a:avLst/>
          </a:prstGeom>
          <a:noFill/>
          <a:ln w="28575">
            <a:solidFill>
              <a:srgbClr val="FF0000"/>
            </a:solidFill>
          </a:ln>
        </p:spPr>
        <p:txBody>
          <a:bodyPr wrap="square" rtlCol="0">
            <a:spAutoFit/>
          </a:bodyPr>
          <a:lstStyle/>
          <a:p>
            <a:pPr>
              <a:lnSpc>
                <a:spcPts val="1200"/>
              </a:lnSpc>
            </a:pPr>
            <a:endParaRPr lang="zh-CN" altLang="en-US" sz="1600" dirty="0"/>
          </a:p>
        </p:txBody>
      </p:sp>
      <p:sp>
        <p:nvSpPr>
          <p:cNvPr id="2" name="文本框 1"/>
          <p:cNvSpPr txBox="1"/>
          <p:nvPr/>
        </p:nvSpPr>
        <p:spPr>
          <a:xfrm>
            <a:off x="533170" y="1626635"/>
            <a:ext cx="1126654" cy="261867"/>
          </a:xfrm>
          <a:prstGeom prst="rect">
            <a:avLst/>
          </a:prstGeom>
          <a:noFill/>
          <a:ln w="28575">
            <a:solidFill>
              <a:srgbClr val="FF0000"/>
            </a:solidFill>
          </a:ln>
        </p:spPr>
        <p:txBody>
          <a:bodyPr wrap="square" rtlCol="0">
            <a:spAutoFit/>
          </a:bodyPr>
          <a:lstStyle/>
          <a:p>
            <a:pPr>
              <a:lnSpc>
                <a:spcPts val="1200"/>
              </a:lnSpc>
            </a:pPr>
            <a:endParaRPr lang="zh-CN" altLang="en-US" sz="1600" dirty="0"/>
          </a:p>
        </p:txBody>
      </p:sp>
      <p:sp>
        <p:nvSpPr>
          <p:cNvPr id="5" name="文本框 4"/>
          <p:cNvSpPr txBox="1"/>
          <p:nvPr/>
        </p:nvSpPr>
        <p:spPr>
          <a:xfrm>
            <a:off x="1806048" y="2240725"/>
            <a:ext cx="2229378" cy="228076"/>
          </a:xfrm>
          <a:prstGeom prst="rect">
            <a:avLst/>
          </a:prstGeom>
          <a:noFill/>
          <a:ln w="28575">
            <a:solidFill>
              <a:srgbClr val="FF0000"/>
            </a:solidFill>
          </a:ln>
        </p:spPr>
        <p:txBody>
          <a:bodyPr wrap="square" rtlCol="0">
            <a:spAutoFit/>
          </a:bodyPr>
          <a:lstStyle/>
          <a:p>
            <a:pPr>
              <a:lnSpc>
                <a:spcPts val="1200"/>
              </a:lnSpc>
            </a:pPr>
            <a:endParaRPr lang="zh-CN" altLang="en-US" sz="400" dirty="0"/>
          </a:p>
        </p:txBody>
      </p:sp>
      <p:sp>
        <p:nvSpPr>
          <p:cNvPr id="6" name="文本框 5"/>
          <p:cNvSpPr txBox="1"/>
          <p:nvPr/>
        </p:nvSpPr>
        <p:spPr>
          <a:xfrm>
            <a:off x="1803477" y="2478105"/>
            <a:ext cx="2699828" cy="238207"/>
          </a:xfrm>
          <a:prstGeom prst="rect">
            <a:avLst/>
          </a:prstGeom>
          <a:noFill/>
          <a:ln w="28575">
            <a:solidFill>
              <a:srgbClr val="FF0000"/>
            </a:solidFill>
          </a:ln>
        </p:spPr>
        <p:txBody>
          <a:bodyPr wrap="square" rtlCol="0">
            <a:spAutoFit/>
          </a:bodyPr>
          <a:lstStyle/>
          <a:p>
            <a:pPr>
              <a:lnSpc>
                <a:spcPts val="1200"/>
              </a:lnSpc>
            </a:pPr>
            <a:endParaRPr lang="zh-CN" altLang="en-US" sz="900" dirty="0"/>
          </a:p>
        </p:txBody>
      </p:sp>
      <p:sp>
        <p:nvSpPr>
          <p:cNvPr id="10" name="文本框 9"/>
          <p:cNvSpPr txBox="1"/>
          <p:nvPr/>
        </p:nvSpPr>
        <p:spPr>
          <a:xfrm>
            <a:off x="1803477" y="3960715"/>
            <a:ext cx="2419521" cy="238207"/>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sp>
        <p:nvSpPr>
          <p:cNvPr id="4" name="文本框 3"/>
          <p:cNvSpPr txBox="1"/>
          <p:nvPr/>
        </p:nvSpPr>
        <p:spPr>
          <a:xfrm>
            <a:off x="142438" y="5964373"/>
            <a:ext cx="3504495" cy="250648"/>
          </a:xfrm>
          <a:prstGeom prst="rect">
            <a:avLst/>
          </a:prstGeom>
          <a:noFill/>
          <a:ln w="28575">
            <a:solidFill>
              <a:srgbClr val="FF0000"/>
            </a:solidFill>
          </a:ln>
        </p:spPr>
        <p:txBody>
          <a:bodyPr wrap="square" rtlCol="0">
            <a:spAutoFit/>
          </a:bodyPr>
          <a:lstStyle/>
          <a:p>
            <a:pPr>
              <a:lnSpc>
                <a:spcPts val="1200"/>
              </a:lnSpc>
            </a:pPr>
            <a:endParaRPr lang="zh-CN" altLang="en-US" sz="1400" dirty="0"/>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7"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635" y="972185"/>
            <a:ext cx="6014720" cy="583565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748530" y="981710"/>
            <a:ext cx="7412990" cy="5754370"/>
          </a:xfrm>
          <a:prstGeom prst="rect">
            <a:avLst/>
          </a:prstGeom>
          <a:solidFill>
            <a:schemeClr val="bg1"/>
          </a:solidFill>
          <a:ln w="19050">
            <a:solidFill>
              <a:srgbClr val="FF0000"/>
            </a:solidFill>
          </a:ln>
        </p:spPr>
        <p:txBody>
          <a:bodyPr wrap="square" rtlCol="0">
            <a:spAutoFit/>
          </a:bodyPr>
          <a:lstStyle/>
          <a:p>
            <a:r>
              <a:rPr lang="zh-CN" altLang="en-US" sz="2300" b="1" kern="0" dirty="0">
                <a:solidFill>
                  <a:srgbClr val="005A9E"/>
                </a:solidFill>
                <a:latin typeface="+mn-ea"/>
                <a:cs typeface="+mn-ea"/>
              </a:rPr>
              <a:t>●</a:t>
            </a:r>
            <a:r>
              <a:rPr lang="zh-CN" altLang="en-US" sz="2300" b="1" kern="0" dirty="0">
                <a:solidFill>
                  <a:srgbClr val="FF0000"/>
                </a:solidFill>
                <a:latin typeface="+mn-ea"/>
                <a:cs typeface="+mn-ea"/>
              </a:rPr>
              <a:t>专家门诊人次数</a:t>
            </a:r>
            <a:r>
              <a:rPr lang="zh-CN" altLang="en-US" sz="2300" b="1" kern="0" dirty="0">
                <a:solidFill>
                  <a:srgbClr val="005A9E"/>
                </a:solidFill>
                <a:latin typeface="+mn-ea"/>
                <a:cs typeface="+mn-ea"/>
              </a:rPr>
              <a:t>：指收费标准高于普通门诊，由副高以上职称医师主持的门诊人次数，不含特需门诊人次数（以挂号人次计）。</a:t>
            </a:r>
            <a:endParaRPr lang="en-US" altLang="zh-CN" sz="2300" b="1" kern="0" dirty="0">
              <a:solidFill>
                <a:srgbClr val="005A9E"/>
              </a:solidFill>
              <a:latin typeface="+mn-ea"/>
              <a:cs typeface="+mn-ea"/>
            </a:endParaRPr>
          </a:p>
          <a:p>
            <a:r>
              <a:rPr lang="zh-CN" altLang="en-US" sz="2300" b="1" kern="0" dirty="0">
                <a:solidFill>
                  <a:srgbClr val="005A9E"/>
                </a:solidFill>
                <a:latin typeface="+mn-ea"/>
                <a:cs typeface="+mn-ea"/>
              </a:rPr>
              <a:t>●</a:t>
            </a:r>
            <a:r>
              <a:rPr lang="zh-CN" altLang="en-US" sz="2300" b="1" kern="0" dirty="0">
                <a:solidFill>
                  <a:srgbClr val="FF0000"/>
                </a:solidFill>
                <a:latin typeface="+mn-ea"/>
                <a:cs typeface="+mn-ea"/>
              </a:rPr>
              <a:t>特需门诊人次数</a:t>
            </a:r>
            <a:r>
              <a:rPr lang="zh-CN" altLang="en-US" sz="2300" b="1" kern="0" dirty="0">
                <a:solidFill>
                  <a:srgbClr val="005A9E"/>
                </a:solidFill>
                <a:latin typeface="+mn-ea"/>
                <a:cs typeface="+mn-ea"/>
              </a:rPr>
              <a:t>：特需门诊指提供特需医疗服务，一般挂号费标准较高，且挂号费、诊疗费等医保不予报销的临床科室。（以挂号人次计）。</a:t>
            </a:r>
            <a:endParaRPr lang="en-US" altLang="zh-CN" sz="2300" b="1" kern="0" dirty="0">
              <a:solidFill>
                <a:srgbClr val="005A9E"/>
              </a:solidFill>
              <a:latin typeface="+mn-ea"/>
              <a:cs typeface="+mn-ea"/>
            </a:endParaRPr>
          </a:p>
          <a:p>
            <a:r>
              <a:rPr lang="zh-CN" altLang="en-US" sz="2300" b="1" kern="0" dirty="0">
                <a:solidFill>
                  <a:srgbClr val="005A9E"/>
                </a:solidFill>
                <a:latin typeface="+mn-ea"/>
                <a:cs typeface="+mn-ea"/>
              </a:rPr>
              <a:t>●</a:t>
            </a:r>
            <a:r>
              <a:rPr lang="zh-CN" altLang="en-US" sz="2300" b="1" kern="0" dirty="0">
                <a:solidFill>
                  <a:srgbClr val="FF0000"/>
                </a:solidFill>
                <a:latin typeface="+mn-ea"/>
                <a:cs typeface="+mn-ea"/>
              </a:rPr>
              <a:t>预约诊疗人次数：</a:t>
            </a:r>
            <a:r>
              <a:rPr lang="zh-CN" altLang="en-US" sz="2300" b="1" kern="0" dirty="0">
                <a:solidFill>
                  <a:srgbClr val="005A9E"/>
                </a:solidFill>
                <a:latin typeface="+mn-ea"/>
                <a:cs typeface="+mn-ea"/>
              </a:rPr>
              <a:t>包括</a:t>
            </a:r>
            <a:r>
              <a:rPr lang="zh-CN" altLang="en-US" sz="2300" b="1" kern="0" dirty="0">
                <a:solidFill>
                  <a:srgbClr val="FF0000"/>
                </a:solidFill>
                <a:latin typeface="+mn-ea"/>
                <a:cs typeface="+mn-ea"/>
              </a:rPr>
              <a:t>网上、电话、院内登记、双向转诊、通过家庭医生</a:t>
            </a:r>
            <a:r>
              <a:rPr lang="zh-CN" altLang="en-US" sz="2300" b="1" kern="0" dirty="0">
                <a:solidFill>
                  <a:srgbClr val="005A9E"/>
                </a:solidFill>
                <a:latin typeface="+mn-ea"/>
                <a:cs typeface="+mn-ea"/>
              </a:rPr>
              <a:t>等成功预约诊疗人次之和（不含爽约），网上预约诊疗人次数包括通过微信、银行卡预约诊疗人次。</a:t>
            </a:r>
            <a:endParaRPr lang="zh-CN" altLang="en-US" sz="2300" b="1" kern="0" dirty="0">
              <a:solidFill>
                <a:srgbClr val="005A9E"/>
              </a:solidFill>
              <a:latin typeface="+mn-ea"/>
              <a:cs typeface="+mn-ea"/>
            </a:endParaRPr>
          </a:p>
          <a:p>
            <a:r>
              <a:rPr lang="zh-CN" altLang="en-US" sz="2300" b="1" kern="0" dirty="0">
                <a:solidFill>
                  <a:srgbClr val="005A9E"/>
                </a:solidFill>
                <a:latin typeface="+mn-ea"/>
                <a:cs typeface="+mn-ea"/>
                <a:sym typeface="+mn-ea"/>
              </a:rPr>
              <a:t>●</a:t>
            </a:r>
            <a:r>
              <a:rPr lang="en-US" altLang="zh-CN" sz="2300" b="1" kern="0" dirty="0">
                <a:solidFill>
                  <a:srgbClr val="FF0000"/>
                </a:solidFill>
                <a:latin typeface="+mn-ea"/>
                <a:cs typeface="+mn-ea"/>
              </a:rPr>
              <a:t>预约累计等待时间</a:t>
            </a:r>
            <a:r>
              <a:rPr lang="zh-CN" altLang="en-US" sz="2300" b="1" kern="0" dirty="0">
                <a:solidFill>
                  <a:srgbClr val="005A9E"/>
                </a:solidFill>
                <a:latin typeface="+mn-ea"/>
                <a:cs typeface="+mn-ea"/>
              </a:rPr>
              <a:t>：</a:t>
            </a:r>
            <a:r>
              <a:rPr lang="en-US" altLang="zh-CN" sz="2300" b="1" kern="0" dirty="0">
                <a:solidFill>
                  <a:srgbClr val="005A9E"/>
                </a:solidFill>
                <a:latin typeface="+mn-ea"/>
                <a:cs typeface="+mn-ea"/>
              </a:rPr>
              <a:t>指每位门诊预约患者分诊报道后等待时间累加求和。</a:t>
            </a:r>
            <a:r>
              <a:rPr lang="en-US" altLang="zh-CN" sz="2300" b="1" kern="0" dirty="0">
                <a:solidFill>
                  <a:srgbClr val="FF0000"/>
                </a:solidFill>
                <a:latin typeface="+mn-ea"/>
                <a:cs typeface="+mn-ea"/>
              </a:rPr>
              <a:t>等待时间计算方法</a:t>
            </a:r>
            <a:r>
              <a:rPr lang="en-US" altLang="zh-CN" sz="2300" b="1" kern="0" dirty="0">
                <a:solidFill>
                  <a:srgbClr val="005A9E"/>
                </a:solidFill>
                <a:latin typeface="+mn-ea"/>
                <a:cs typeface="+mn-ea"/>
              </a:rPr>
              <a:t>：医生点击叫诊系统的时钟时间减去患者到分诊/报到时的时钟时间。患者预约诊疗相关数据采集可从医院门诊信息系统中获得，时间记录精确到分钟。分诊/报到指患者到分诊台或通过信息系统（自助机、APP等）报到。（仅三级医院填报）</a:t>
            </a:r>
            <a:endParaRPr lang="en-US" altLang="zh-CN" sz="2300" b="1" kern="0" dirty="0">
              <a:solidFill>
                <a:srgbClr val="005A9E"/>
              </a:solidFill>
              <a:latin typeface="+mn-ea"/>
              <a:cs typeface="+mn-ea"/>
            </a:endParaRPr>
          </a:p>
        </p:txBody>
      </p:sp>
      <p:sp>
        <p:nvSpPr>
          <p:cNvPr id="7" name="文本框 6"/>
          <p:cNvSpPr txBox="1"/>
          <p:nvPr/>
        </p:nvSpPr>
        <p:spPr>
          <a:xfrm>
            <a:off x="1990833" y="2781788"/>
            <a:ext cx="1480846" cy="238207"/>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sp>
        <p:nvSpPr>
          <p:cNvPr id="9" name="文本框 8"/>
          <p:cNvSpPr txBox="1"/>
          <p:nvPr/>
        </p:nvSpPr>
        <p:spPr>
          <a:xfrm>
            <a:off x="1918970" y="3285490"/>
            <a:ext cx="1880235" cy="788670"/>
          </a:xfrm>
          <a:prstGeom prst="rect">
            <a:avLst/>
          </a:prstGeom>
          <a:noFill/>
          <a:ln w="28575">
            <a:solidFill>
              <a:srgbClr val="FF0000"/>
            </a:solidFill>
          </a:ln>
        </p:spPr>
        <p:txBody>
          <a:bodyPr wrap="square" rtlCol="0">
            <a:noAutofit/>
          </a:bodyPr>
          <a:lstStyle/>
          <a:p>
            <a:pPr>
              <a:lnSpc>
                <a:spcPts val="1200"/>
              </a:lnSpc>
            </a:pPr>
            <a:endParaRPr lang="zh-CN" altLang="en-US" sz="1800"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3"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502" y="895976"/>
            <a:ext cx="6088704" cy="5950073"/>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167396" y="1124983"/>
            <a:ext cx="5931523" cy="5262245"/>
          </a:xfrm>
          <a:prstGeom prst="rect">
            <a:avLst/>
          </a:prstGeom>
          <a:noFill/>
          <a:ln w="19050">
            <a:solidFill>
              <a:srgbClr val="FF0000"/>
            </a:solidFill>
          </a:ln>
        </p:spPr>
        <p:txBody>
          <a:bodyPr wrap="square" rtlCol="0">
            <a:spAutoFit/>
          </a:bodyPr>
          <a:lstStyle/>
          <a:p>
            <a:r>
              <a:rPr lang="zh-CN" altLang="en-US" sz="2800" b="1" kern="0" dirty="0">
                <a:solidFill>
                  <a:srgbClr val="005A9E"/>
                </a:solidFill>
                <a:latin typeface="+mn-ea"/>
                <a:cs typeface="+mn-ea"/>
              </a:rPr>
              <a:t>●</a:t>
            </a:r>
            <a:r>
              <a:rPr lang="zh-CN" altLang="en-US" sz="2800" b="1" kern="0" dirty="0">
                <a:solidFill>
                  <a:srgbClr val="FF0000"/>
                </a:solidFill>
                <a:latin typeface="+mn-ea"/>
                <a:cs typeface="+mn-ea"/>
              </a:rPr>
              <a:t>互联网诊疗服务人次数</a:t>
            </a:r>
            <a:r>
              <a:rPr lang="zh-CN" altLang="en-US" sz="2800" b="1" kern="0" dirty="0">
                <a:solidFill>
                  <a:srgbClr val="005A9E"/>
                </a:solidFill>
                <a:latin typeface="+mn-ea"/>
                <a:cs typeface="+mn-ea"/>
              </a:rPr>
              <a:t>：具有可开展互联网诊疗服务资质的医院，通过互联网等信息技术开展的涉及</a:t>
            </a:r>
            <a:r>
              <a:rPr lang="zh-CN" altLang="en-US" sz="2800" b="1" kern="0" dirty="0">
                <a:solidFill>
                  <a:srgbClr val="FF0000"/>
                </a:solidFill>
                <a:latin typeface="+mn-ea"/>
                <a:cs typeface="+mn-ea"/>
              </a:rPr>
              <a:t>诊断、治疗</a:t>
            </a:r>
            <a:r>
              <a:rPr lang="zh-CN" altLang="en-US" sz="2800" b="1" kern="0" dirty="0">
                <a:solidFill>
                  <a:srgbClr val="005A9E"/>
                </a:solidFill>
                <a:latin typeface="+mn-ea"/>
                <a:cs typeface="+mn-ea"/>
              </a:rPr>
              <a:t>的医疗服务，主要包括</a:t>
            </a:r>
            <a:r>
              <a:rPr lang="zh-CN" altLang="en-US" sz="2800" b="1" kern="0" dirty="0">
                <a:solidFill>
                  <a:srgbClr val="FF0000"/>
                </a:solidFill>
                <a:latin typeface="+mn-ea"/>
                <a:cs typeface="+mn-ea"/>
              </a:rPr>
              <a:t>远程医疗服务</a:t>
            </a:r>
            <a:r>
              <a:rPr lang="zh-CN" altLang="en-US" sz="2800" b="1" kern="0" dirty="0">
                <a:solidFill>
                  <a:srgbClr val="005A9E"/>
                </a:solidFill>
                <a:latin typeface="+mn-ea"/>
                <a:cs typeface="+mn-ea"/>
              </a:rPr>
              <a:t>、实体医疗机构利用互联网开展的部分常见病、慢性病的</a:t>
            </a:r>
            <a:r>
              <a:rPr lang="zh-CN" altLang="en-US" sz="2800" b="1" kern="0" dirty="0">
                <a:solidFill>
                  <a:srgbClr val="FF0000"/>
                </a:solidFill>
                <a:latin typeface="+mn-ea"/>
                <a:cs typeface="+mn-ea"/>
              </a:rPr>
              <a:t>复诊服务</a:t>
            </a:r>
            <a:r>
              <a:rPr lang="zh-CN" altLang="en-US" sz="2800" b="1" kern="0" dirty="0">
                <a:solidFill>
                  <a:srgbClr val="005A9E"/>
                </a:solidFill>
                <a:latin typeface="+mn-ea"/>
                <a:cs typeface="+mn-ea"/>
              </a:rPr>
              <a:t>，</a:t>
            </a:r>
            <a:r>
              <a:rPr lang="zh-CN" altLang="en-US" sz="2800" b="1" kern="0" dirty="0">
                <a:solidFill>
                  <a:srgbClr val="FF0000"/>
                </a:solidFill>
                <a:latin typeface="+mn-ea"/>
                <a:cs typeface="+mn-ea"/>
              </a:rPr>
              <a:t>家庭医生</a:t>
            </a:r>
            <a:r>
              <a:rPr lang="zh-CN" altLang="en-US" sz="2800" b="1" kern="0" dirty="0">
                <a:solidFill>
                  <a:srgbClr val="005A9E"/>
                </a:solidFill>
                <a:latin typeface="+mn-ea"/>
                <a:cs typeface="+mn-ea"/>
              </a:rPr>
              <a:t>通过互联网为签约患者提供的诊疗服务，不包括通过互联网开展的健康咨询等活动。</a:t>
            </a:r>
            <a:endParaRPr lang="zh-CN" altLang="en-US" sz="2800" b="1" kern="0" dirty="0">
              <a:solidFill>
                <a:srgbClr val="005A9E"/>
              </a:solidFill>
              <a:latin typeface="+mn-ea"/>
              <a:cs typeface="+mn-ea"/>
            </a:endParaRPr>
          </a:p>
          <a:p>
            <a:r>
              <a:rPr lang="zh-CN" altLang="en-US" sz="2800" b="1" kern="0" dirty="0">
                <a:solidFill>
                  <a:srgbClr val="005A9E"/>
                </a:solidFill>
                <a:latin typeface="+mn-ea"/>
                <a:cs typeface="+mn-ea"/>
              </a:rPr>
              <a:t>●</a:t>
            </a:r>
            <a:r>
              <a:rPr lang="zh-CN" altLang="en-US" sz="2800" b="1" kern="0" dirty="0">
                <a:solidFill>
                  <a:srgbClr val="FF0000"/>
                </a:solidFill>
                <a:latin typeface="+mn-ea"/>
                <a:cs typeface="+mn-ea"/>
              </a:rPr>
              <a:t>健康检查人次数</a:t>
            </a:r>
            <a:r>
              <a:rPr lang="zh-CN" altLang="en-US" sz="2800" b="1" kern="0" dirty="0">
                <a:solidFill>
                  <a:srgbClr val="005A9E"/>
                </a:solidFill>
                <a:latin typeface="+mn-ea"/>
                <a:cs typeface="+mn-ea"/>
              </a:rPr>
              <a:t>：包括医疗卫生机构全身</a:t>
            </a:r>
            <a:r>
              <a:rPr lang="zh-CN" altLang="en-US" sz="2800" b="1" kern="0" dirty="0">
                <a:solidFill>
                  <a:srgbClr val="FF0000"/>
                </a:solidFill>
                <a:latin typeface="+mn-ea"/>
                <a:cs typeface="+mn-ea"/>
              </a:rPr>
              <a:t>体检</a:t>
            </a:r>
            <a:r>
              <a:rPr lang="zh-CN" altLang="en-US" sz="2800" b="1" kern="0" dirty="0">
                <a:solidFill>
                  <a:srgbClr val="005A9E"/>
                </a:solidFill>
                <a:latin typeface="+mn-ea"/>
                <a:cs typeface="+mn-ea"/>
              </a:rPr>
              <a:t>人次数、体检中心</a:t>
            </a:r>
            <a:r>
              <a:rPr lang="zh-CN" altLang="en-US" sz="2800" b="1" kern="0" dirty="0">
                <a:solidFill>
                  <a:srgbClr val="FF0000"/>
                </a:solidFill>
                <a:latin typeface="+mn-ea"/>
                <a:cs typeface="+mn-ea"/>
              </a:rPr>
              <a:t>单项检查</a:t>
            </a:r>
            <a:r>
              <a:rPr lang="zh-CN" altLang="en-US" sz="2800" b="1" kern="0" dirty="0">
                <a:solidFill>
                  <a:srgbClr val="005A9E"/>
                </a:solidFill>
                <a:latin typeface="+mn-ea"/>
                <a:cs typeface="+mn-ea"/>
              </a:rPr>
              <a:t>人次数。</a:t>
            </a:r>
            <a:endParaRPr lang="zh-CN" altLang="en-US" sz="2800" b="1" kern="0" dirty="0">
              <a:solidFill>
                <a:srgbClr val="005A9E"/>
              </a:solidFill>
              <a:latin typeface="+mn-ea"/>
              <a:cs typeface="+mn-ea"/>
            </a:endParaRPr>
          </a:p>
        </p:txBody>
      </p:sp>
      <p:sp>
        <p:nvSpPr>
          <p:cNvPr id="12" name="文本框 11"/>
          <p:cNvSpPr txBox="1"/>
          <p:nvPr/>
        </p:nvSpPr>
        <p:spPr>
          <a:xfrm>
            <a:off x="142438" y="6249820"/>
            <a:ext cx="1517386" cy="250648"/>
          </a:xfrm>
          <a:prstGeom prst="rect">
            <a:avLst/>
          </a:prstGeom>
          <a:noFill/>
          <a:ln w="28575">
            <a:solidFill>
              <a:srgbClr val="FF0000"/>
            </a:solidFill>
          </a:ln>
        </p:spPr>
        <p:txBody>
          <a:bodyPr wrap="square" rtlCol="0">
            <a:spAutoFit/>
          </a:bodyPr>
          <a:lstStyle/>
          <a:p>
            <a:pPr>
              <a:lnSpc>
                <a:spcPts val="1200"/>
              </a:lnSpc>
            </a:pPr>
            <a:endParaRPr lang="zh-CN" altLang="en-US" sz="1400" dirty="0"/>
          </a:p>
        </p:txBody>
      </p:sp>
      <p:sp>
        <p:nvSpPr>
          <p:cNvPr id="14" name="文本框 13"/>
          <p:cNvSpPr txBox="1"/>
          <p:nvPr/>
        </p:nvSpPr>
        <p:spPr>
          <a:xfrm>
            <a:off x="142438" y="6556527"/>
            <a:ext cx="1443889" cy="250648"/>
          </a:xfrm>
          <a:prstGeom prst="rect">
            <a:avLst/>
          </a:prstGeom>
          <a:noFill/>
          <a:ln w="28575">
            <a:solidFill>
              <a:srgbClr val="FF0000"/>
            </a:solidFill>
          </a:ln>
        </p:spPr>
        <p:txBody>
          <a:bodyPr wrap="square" rtlCol="0">
            <a:spAutoFit/>
          </a:bodyPr>
          <a:lstStyle/>
          <a:p>
            <a:pPr>
              <a:lnSpc>
                <a:spcPts val="1200"/>
              </a:lnSpc>
            </a:pPr>
            <a:endParaRPr lang="zh-CN" altLang="en-US" sz="1400"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3"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94410"/>
            <a:ext cx="5455920" cy="5865495"/>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314950" y="941705"/>
            <a:ext cx="6886575" cy="5908040"/>
          </a:xfrm>
          <a:prstGeom prst="rect">
            <a:avLst/>
          </a:prstGeom>
          <a:solidFill>
            <a:schemeClr val="bg1"/>
          </a:solidFill>
          <a:ln w="19050">
            <a:solidFill>
              <a:srgbClr val="FF0000"/>
            </a:solidFill>
          </a:ln>
        </p:spPr>
        <p:txBody>
          <a:bodyPr wrap="square" rtlCol="0">
            <a:spAutoFit/>
          </a:bodyPr>
          <a:lstStyle/>
          <a:p>
            <a:r>
              <a:rPr lang="zh-CN" altLang="en-US" sz="1800" b="1" kern="0" dirty="0">
                <a:solidFill>
                  <a:srgbClr val="005A9E"/>
                </a:solidFill>
                <a:latin typeface="+mn-ea"/>
                <a:cs typeface="+mn-ea"/>
              </a:rPr>
              <a:t>●</a:t>
            </a:r>
            <a:r>
              <a:rPr lang="zh-CN" altLang="en-US" sz="1800" b="1" kern="0" dirty="0">
                <a:solidFill>
                  <a:srgbClr val="FF0000"/>
                </a:solidFill>
                <a:latin typeface="+mn-ea"/>
                <a:cs typeface="+mn-ea"/>
              </a:rPr>
              <a:t>出院人数：</a:t>
            </a:r>
            <a:r>
              <a:rPr lang="zh-CN" altLang="en-US" sz="1800" b="1" kern="0" dirty="0">
                <a:solidFill>
                  <a:srgbClr val="005A9E"/>
                </a:solidFill>
                <a:latin typeface="+mn-ea"/>
                <a:cs typeface="+mn-ea"/>
              </a:rPr>
              <a:t>指报告期内所有</a:t>
            </a:r>
            <a:r>
              <a:rPr lang="zh-CN" altLang="en-US" sz="1800" b="1" kern="0" dirty="0">
                <a:solidFill>
                  <a:srgbClr val="FF0000"/>
                </a:solidFill>
                <a:latin typeface="+mn-ea"/>
                <a:cs typeface="+mn-ea"/>
              </a:rPr>
              <a:t>住院后出院的人数</a:t>
            </a:r>
            <a:r>
              <a:rPr lang="zh-CN" altLang="en-US" sz="1800" b="1" kern="0" dirty="0">
                <a:solidFill>
                  <a:srgbClr val="005A9E"/>
                </a:solidFill>
                <a:latin typeface="+mn-ea"/>
                <a:cs typeface="+mn-ea"/>
              </a:rPr>
              <a:t>。包括医嘱</a:t>
            </a:r>
            <a:r>
              <a:rPr lang="zh-CN" altLang="en-US" sz="1800" b="1" kern="0" dirty="0">
                <a:solidFill>
                  <a:srgbClr val="FF0000"/>
                </a:solidFill>
                <a:latin typeface="+mn-ea"/>
                <a:cs typeface="+mn-ea"/>
              </a:rPr>
              <a:t>离院</a:t>
            </a:r>
            <a:r>
              <a:rPr lang="zh-CN" altLang="en-US" sz="1800" b="1" kern="0" dirty="0">
                <a:solidFill>
                  <a:srgbClr val="005A9E"/>
                </a:solidFill>
                <a:latin typeface="+mn-ea"/>
                <a:cs typeface="+mn-ea"/>
              </a:rPr>
              <a:t>、</a:t>
            </a:r>
            <a:r>
              <a:rPr lang="zh-CN" altLang="en-US" sz="1800" b="1" kern="0" dirty="0">
                <a:solidFill>
                  <a:srgbClr val="FF0000"/>
                </a:solidFill>
                <a:latin typeface="+mn-ea"/>
                <a:cs typeface="+mn-ea"/>
              </a:rPr>
              <a:t>医嘱转其他医疗机构</a:t>
            </a:r>
            <a:r>
              <a:rPr lang="zh-CN" altLang="en-US" sz="1800" b="1" kern="0" dirty="0">
                <a:solidFill>
                  <a:srgbClr val="005A9E"/>
                </a:solidFill>
                <a:latin typeface="+mn-ea"/>
                <a:cs typeface="+mn-ea"/>
              </a:rPr>
              <a:t>、非医嘱离院、</a:t>
            </a:r>
            <a:r>
              <a:rPr lang="zh-CN" altLang="en-US" sz="1800" b="1" kern="0" dirty="0">
                <a:solidFill>
                  <a:srgbClr val="FF0000"/>
                </a:solidFill>
                <a:latin typeface="+mn-ea"/>
                <a:cs typeface="+mn-ea"/>
              </a:rPr>
              <a:t>死亡及其他人数</a:t>
            </a:r>
            <a:r>
              <a:rPr lang="zh-CN" altLang="en-US" sz="1800" b="1" kern="0" dirty="0">
                <a:solidFill>
                  <a:srgbClr val="005A9E"/>
                </a:solidFill>
                <a:latin typeface="+mn-ea"/>
                <a:cs typeface="+mn-ea"/>
              </a:rPr>
              <a:t>，不含家庭病床撤床人数。●</a:t>
            </a:r>
            <a:r>
              <a:rPr lang="zh-CN" altLang="en-US" sz="1800" b="1" kern="0" dirty="0">
                <a:solidFill>
                  <a:srgbClr val="FF0000"/>
                </a:solidFill>
                <a:latin typeface="+mn-ea"/>
                <a:cs typeface="+mn-ea"/>
              </a:rPr>
              <a:t>使用中药饮片的出院人数：</a:t>
            </a:r>
            <a:r>
              <a:rPr lang="zh-CN" altLang="en-US" sz="1800" b="1" kern="0" dirty="0">
                <a:solidFill>
                  <a:srgbClr val="005A9E"/>
                </a:solidFill>
                <a:latin typeface="+mn-ea"/>
                <a:cs typeface="+mn-ea"/>
              </a:rPr>
              <a:t>本年度出院患者中使用过中药饮片的人数。统计</a:t>
            </a:r>
            <a:r>
              <a:rPr lang="zh-CN" altLang="en-US" sz="1800" b="1" kern="0" dirty="0">
                <a:solidFill>
                  <a:srgbClr val="FF0000"/>
                </a:solidFill>
                <a:latin typeface="+mn-ea"/>
                <a:cs typeface="+mn-ea"/>
              </a:rPr>
              <a:t>中医住院病案首页住院费用</a:t>
            </a:r>
            <a:r>
              <a:rPr lang="zh-CN" altLang="en-US" sz="1800" b="1" kern="0" dirty="0">
                <a:solidFill>
                  <a:srgbClr val="005A9E"/>
                </a:solidFill>
                <a:latin typeface="+mn-ea"/>
                <a:cs typeface="+mn-ea"/>
              </a:rPr>
              <a:t>部分</a:t>
            </a:r>
            <a:r>
              <a:rPr lang="zh-CN" altLang="en-US" sz="1800" b="1" kern="0" dirty="0">
                <a:solidFill>
                  <a:srgbClr val="FF0000"/>
                </a:solidFill>
                <a:latin typeface="+mn-ea"/>
                <a:cs typeface="+mn-ea"/>
              </a:rPr>
              <a:t>“中草药”＞</a:t>
            </a:r>
            <a:r>
              <a:rPr lang="en-US" altLang="zh-CN" sz="1800" b="1" kern="0" dirty="0">
                <a:solidFill>
                  <a:srgbClr val="FF0000"/>
                </a:solidFill>
                <a:latin typeface="+mn-ea"/>
                <a:cs typeface="+mn-ea"/>
              </a:rPr>
              <a:t>0 </a:t>
            </a:r>
            <a:r>
              <a:rPr lang="zh-CN" altLang="en-US" sz="1800" b="1" kern="0" dirty="0">
                <a:solidFill>
                  <a:srgbClr val="005A9E"/>
                </a:solidFill>
                <a:latin typeface="+mn-ea"/>
                <a:cs typeface="+mn-ea"/>
              </a:rPr>
              <a:t>的人数。按出院病历统计。一次住院期间同时采用外用、口服等 </a:t>
            </a:r>
            <a:r>
              <a:rPr lang="en-US" altLang="zh-CN" sz="1800" b="1" kern="0" dirty="0">
                <a:solidFill>
                  <a:srgbClr val="005A9E"/>
                </a:solidFill>
                <a:latin typeface="+mn-ea"/>
                <a:cs typeface="+mn-ea"/>
              </a:rPr>
              <a:t>2 </a:t>
            </a:r>
            <a:r>
              <a:rPr lang="zh-CN" altLang="en-US" sz="1800" b="1" kern="0" dirty="0">
                <a:solidFill>
                  <a:srgbClr val="005A9E"/>
                </a:solidFill>
                <a:latin typeface="+mn-ea"/>
                <a:cs typeface="+mn-ea"/>
              </a:rPr>
              <a:t>种以上治疗方法而使用中药饮片的，按 </a:t>
            </a:r>
            <a:r>
              <a:rPr lang="en-US" altLang="zh-CN" sz="1800" b="1" kern="0" dirty="0">
                <a:solidFill>
                  <a:srgbClr val="005A9E"/>
                </a:solidFill>
                <a:latin typeface="+mn-ea"/>
                <a:cs typeface="+mn-ea"/>
              </a:rPr>
              <a:t>1 </a:t>
            </a:r>
            <a:r>
              <a:rPr lang="zh-CN" altLang="en-US" sz="1800" b="1" kern="0" dirty="0">
                <a:solidFill>
                  <a:srgbClr val="005A9E"/>
                </a:solidFill>
                <a:latin typeface="+mn-ea"/>
                <a:cs typeface="+mn-ea"/>
              </a:rPr>
              <a:t>人计算。</a:t>
            </a:r>
            <a:endParaRPr lang="en-US" altLang="zh-CN" sz="1800" b="1" kern="0" dirty="0">
              <a:solidFill>
                <a:srgbClr val="005A9E"/>
              </a:solidFill>
              <a:latin typeface="+mn-ea"/>
              <a:cs typeface="+mn-ea"/>
            </a:endParaRPr>
          </a:p>
          <a:p>
            <a:r>
              <a:rPr lang="zh-CN" altLang="en-US" sz="1800" b="1" kern="0" dirty="0">
                <a:solidFill>
                  <a:srgbClr val="005A9E"/>
                </a:solidFill>
                <a:latin typeface="+mn-ea"/>
                <a:cs typeface="+mn-ea"/>
              </a:rPr>
              <a:t>●</a:t>
            </a:r>
            <a:r>
              <a:rPr lang="zh-CN" altLang="zh-CN" sz="1800" b="1" kern="0" dirty="0">
                <a:solidFill>
                  <a:srgbClr val="FF0000"/>
                </a:solidFill>
                <a:latin typeface="+mn-ea"/>
                <a:cs typeface="+mn-ea"/>
              </a:rPr>
              <a:t>使用中医医疗技术的出院人数</a:t>
            </a:r>
            <a:r>
              <a:rPr lang="zh-CN" altLang="en-US" sz="1800" b="1" kern="0" dirty="0">
                <a:solidFill>
                  <a:srgbClr val="FF0000"/>
                </a:solidFill>
                <a:latin typeface="+mn-ea"/>
                <a:cs typeface="+mn-ea"/>
              </a:rPr>
              <a:t>：</a:t>
            </a:r>
            <a:r>
              <a:rPr lang="zh-CN" altLang="zh-CN" sz="1800" b="1" kern="0" dirty="0">
                <a:solidFill>
                  <a:srgbClr val="005A9E"/>
                </a:solidFill>
                <a:latin typeface="+mn-ea"/>
                <a:cs typeface="+mn-ea"/>
              </a:rPr>
              <a:t>本年度出院患者中使用过中医医疗技术的人数。统计</a:t>
            </a:r>
            <a:r>
              <a:rPr lang="zh-CN" altLang="zh-CN" sz="1800" b="1" kern="0" dirty="0">
                <a:solidFill>
                  <a:srgbClr val="FF0000"/>
                </a:solidFill>
                <a:latin typeface="+mn-ea"/>
                <a:cs typeface="+mn-ea"/>
              </a:rPr>
              <a:t>中医住院病案首页住院费用部分</a:t>
            </a:r>
            <a:r>
              <a:rPr lang="zh-CN" altLang="zh-CN" sz="1800" b="1" kern="0" dirty="0">
                <a:solidFill>
                  <a:srgbClr val="005A9E"/>
                </a:solidFill>
                <a:latin typeface="+mn-ea"/>
                <a:cs typeface="+mn-ea"/>
              </a:rPr>
              <a:t>的</a:t>
            </a:r>
            <a:r>
              <a:rPr lang="zh-CN" altLang="zh-CN" sz="1800" b="1" kern="0" dirty="0">
                <a:solidFill>
                  <a:srgbClr val="FF0000"/>
                </a:solidFill>
                <a:latin typeface="+mn-ea"/>
                <a:cs typeface="+mn-ea"/>
              </a:rPr>
              <a:t>“中医治疗” ＞0 </a:t>
            </a:r>
            <a:r>
              <a:rPr lang="zh-CN" altLang="zh-CN" sz="1800" b="1" kern="0" dirty="0">
                <a:solidFill>
                  <a:srgbClr val="005A9E"/>
                </a:solidFill>
                <a:latin typeface="+mn-ea"/>
                <a:cs typeface="+mn-ea"/>
              </a:rPr>
              <a:t>的人数。按出院病历统计，一次住院期间同时使用 2 种以上中医医疗技术，按 1 人计算。</a:t>
            </a:r>
            <a:endParaRPr lang="en-US" altLang="zh-CN" sz="1800" b="1" kern="0" dirty="0">
              <a:solidFill>
                <a:srgbClr val="005A9E"/>
              </a:solidFill>
              <a:latin typeface="+mn-ea"/>
              <a:cs typeface="+mn-ea"/>
            </a:endParaRPr>
          </a:p>
          <a:p>
            <a:r>
              <a:rPr lang="zh-CN" altLang="en-US" sz="1800" b="1" kern="0" dirty="0">
                <a:solidFill>
                  <a:srgbClr val="005A9E"/>
                </a:solidFill>
                <a:latin typeface="+mn-ea"/>
                <a:cs typeface="+mn-ea"/>
              </a:rPr>
              <a:t>●</a:t>
            </a:r>
            <a:r>
              <a:rPr lang="zh-CN" altLang="zh-CN" sz="1800" b="1" kern="0" dirty="0">
                <a:solidFill>
                  <a:srgbClr val="FF0000"/>
                </a:solidFill>
                <a:latin typeface="+mn-ea"/>
                <a:cs typeface="+mn-ea"/>
              </a:rPr>
              <a:t>使用中医诊疗设备的出院人数</a:t>
            </a:r>
            <a:r>
              <a:rPr lang="zh-CN" altLang="en-US" sz="1800" b="1" kern="0" dirty="0">
                <a:solidFill>
                  <a:srgbClr val="FF0000"/>
                </a:solidFill>
                <a:latin typeface="+mn-ea"/>
                <a:cs typeface="+mn-ea"/>
              </a:rPr>
              <a:t>：</a:t>
            </a:r>
            <a:r>
              <a:rPr lang="zh-CN" altLang="zh-CN" sz="1800" b="1" kern="0" dirty="0">
                <a:solidFill>
                  <a:srgbClr val="005A9E"/>
                </a:solidFill>
                <a:latin typeface="+mn-ea"/>
                <a:cs typeface="+mn-ea"/>
              </a:rPr>
              <a:t>指年内所有住院后出院患者中使用中医诊疗设备（参照</a:t>
            </a:r>
            <a:r>
              <a:rPr lang="zh-CN" altLang="zh-CN" sz="1800" b="1" kern="0" dirty="0">
                <a:solidFill>
                  <a:srgbClr val="FF0000"/>
                </a:solidFill>
                <a:latin typeface="+mn-ea"/>
                <a:cs typeface="+mn-ea"/>
              </a:rPr>
              <a:t>中医住院病案首页，使用中医诊疗设备中勾选1</a:t>
            </a:r>
            <a:r>
              <a:rPr lang="zh-CN" altLang="zh-CN" sz="1800" b="1" kern="0" dirty="0">
                <a:solidFill>
                  <a:srgbClr val="005A9E"/>
                </a:solidFill>
                <a:latin typeface="+mn-ea"/>
                <a:cs typeface="+mn-ea"/>
              </a:rPr>
              <a:t>）的人数。</a:t>
            </a:r>
            <a:endParaRPr lang="en-US" altLang="zh-CN" sz="1800" b="1" kern="0" dirty="0">
              <a:solidFill>
                <a:srgbClr val="005A9E"/>
              </a:solidFill>
              <a:latin typeface="+mn-ea"/>
              <a:cs typeface="+mn-ea"/>
            </a:endParaRPr>
          </a:p>
          <a:p>
            <a:r>
              <a:rPr lang="zh-CN" altLang="en-US" sz="1800" b="1" kern="0" dirty="0">
                <a:solidFill>
                  <a:srgbClr val="005A9E"/>
                </a:solidFill>
                <a:latin typeface="+mn-ea"/>
                <a:cs typeface="+mn-ea"/>
              </a:rPr>
              <a:t>●</a:t>
            </a:r>
            <a:r>
              <a:rPr lang="zh-CN" altLang="zh-CN" sz="1800" b="1" kern="0" dirty="0">
                <a:solidFill>
                  <a:srgbClr val="FF0000"/>
                </a:solidFill>
                <a:latin typeface="+mn-ea"/>
                <a:cs typeface="+mn-ea"/>
              </a:rPr>
              <a:t>使用医疗机构中药制剂的出院人数</a:t>
            </a:r>
            <a:r>
              <a:rPr lang="zh-CN" altLang="en-US" sz="1800" b="1" kern="0" dirty="0">
                <a:solidFill>
                  <a:srgbClr val="FF0000"/>
                </a:solidFill>
                <a:latin typeface="+mn-ea"/>
                <a:cs typeface="+mn-ea"/>
              </a:rPr>
              <a:t>：</a:t>
            </a:r>
            <a:r>
              <a:rPr lang="zh-CN" altLang="zh-CN" sz="1800" b="1" kern="0" dirty="0">
                <a:solidFill>
                  <a:srgbClr val="005A9E"/>
                </a:solidFill>
                <a:latin typeface="+mn-ea"/>
                <a:cs typeface="+mn-ea"/>
              </a:rPr>
              <a:t>指年内所有住院后出院患者中使用医疗机构中药制剂的人数，统计中医住院病案首页住院费用部分的“医疗机构中药制剂费”＞0 的人数。</a:t>
            </a:r>
            <a:endParaRPr lang="en-US" altLang="zh-CN" sz="1800" b="1" kern="0" dirty="0">
              <a:solidFill>
                <a:srgbClr val="005A9E"/>
              </a:solidFill>
              <a:latin typeface="+mn-ea"/>
              <a:cs typeface="+mn-ea"/>
            </a:endParaRPr>
          </a:p>
          <a:p>
            <a:r>
              <a:rPr lang="zh-CN" altLang="en-US" sz="1800" b="1" kern="0" dirty="0">
                <a:solidFill>
                  <a:srgbClr val="005A9E"/>
                </a:solidFill>
                <a:latin typeface="+mn-ea"/>
                <a:cs typeface="+mn-ea"/>
              </a:rPr>
              <a:t>●</a:t>
            </a:r>
            <a:r>
              <a:rPr lang="zh-CN" altLang="en-US" sz="1800" b="1" kern="0" dirty="0">
                <a:solidFill>
                  <a:srgbClr val="FF0000"/>
                </a:solidFill>
                <a:latin typeface="+mn-ea"/>
                <a:cs typeface="+mn-ea"/>
              </a:rPr>
              <a:t>以中医为主治疗的出院人数：</a:t>
            </a:r>
            <a:r>
              <a:rPr lang="zh-CN" altLang="en-US" sz="1800" b="1" kern="0" dirty="0">
                <a:solidFill>
                  <a:srgbClr val="005A9E"/>
                </a:solidFill>
                <a:latin typeface="+mn-ea"/>
                <a:cs typeface="+mn-ea"/>
              </a:rPr>
              <a:t>指</a:t>
            </a:r>
            <a:r>
              <a:rPr lang="zh-CN" altLang="en-US" sz="1800" b="1" kern="0" dirty="0">
                <a:solidFill>
                  <a:srgbClr val="FF0000"/>
                </a:solidFill>
                <a:latin typeface="+mn-ea"/>
                <a:cs typeface="+mn-ea"/>
              </a:rPr>
              <a:t>出院患者</a:t>
            </a:r>
            <a:r>
              <a:rPr lang="zh-CN" altLang="en-US" sz="1800" b="1" kern="0" dirty="0">
                <a:solidFill>
                  <a:srgbClr val="005A9E"/>
                </a:solidFill>
                <a:latin typeface="+mn-ea"/>
                <a:cs typeface="+mn-ea"/>
              </a:rPr>
              <a:t>中</a:t>
            </a:r>
            <a:r>
              <a:rPr lang="zh-CN" altLang="en-US" sz="1800" b="1" kern="0" dirty="0">
                <a:solidFill>
                  <a:srgbClr val="FF0000"/>
                </a:solidFill>
                <a:latin typeface="+mn-ea"/>
                <a:cs typeface="+mn-ea"/>
              </a:rPr>
              <a:t>住院费用</a:t>
            </a:r>
            <a:r>
              <a:rPr lang="zh-CN" altLang="en-US" sz="1800" b="1" kern="0" dirty="0">
                <a:solidFill>
                  <a:srgbClr val="005A9E"/>
                </a:solidFill>
                <a:latin typeface="+mn-ea"/>
                <a:cs typeface="+mn-ea"/>
              </a:rPr>
              <a:t>的</a:t>
            </a:r>
            <a:r>
              <a:rPr lang="zh-CN" altLang="en-US" sz="1800" b="1" kern="0" dirty="0">
                <a:solidFill>
                  <a:srgbClr val="FF0000"/>
                </a:solidFill>
                <a:latin typeface="+mn-ea"/>
                <a:cs typeface="+mn-ea"/>
              </a:rPr>
              <a:t>中医药治疗费用占住院治疗费用比例≥</a:t>
            </a:r>
            <a:r>
              <a:rPr lang="en-US" altLang="zh-CN" sz="1800" b="1" kern="0" dirty="0">
                <a:solidFill>
                  <a:srgbClr val="FF0000"/>
                </a:solidFill>
                <a:latin typeface="+mn-ea"/>
                <a:cs typeface="+mn-ea"/>
              </a:rPr>
              <a:t>60%</a:t>
            </a:r>
            <a:r>
              <a:rPr lang="zh-CN" altLang="en-US" sz="1800" b="1" kern="0" dirty="0">
                <a:solidFill>
                  <a:srgbClr val="005A9E"/>
                </a:solidFill>
                <a:latin typeface="+mn-ea"/>
                <a:cs typeface="+mn-ea"/>
              </a:rPr>
              <a:t>的人数。</a:t>
            </a:r>
            <a:endParaRPr lang="en-US" altLang="zh-CN" sz="1800" b="1" kern="0" dirty="0">
              <a:solidFill>
                <a:srgbClr val="005A9E"/>
              </a:solidFill>
              <a:latin typeface="+mn-ea"/>
              <a:cs typeface="+mn-ea"/>
            </a:endParaRPr>
          </a:p>
          <a:p>
            <a:r>
              <a:rPr lang="en-US" altLang="zh-CN" sz="1800" b="1" kern="0" dirty="0">
                <a:solidFill>
                  <a:srgbClr val="005A9E"/>
                </a:solidFill>
                <a:latin typeface="+mn-ea"/>
                <a:cs typeface="+mn-ea"/>
              </a:rPr>
              <a:t>    </a:t>
            </a:r>
            <a:r>
              <a:rPr lang="zh-CN" altLang="en-US" sz="1800" b="1" kern="0" dirty="0">
                <a:solidFill>
                  <a:srgbClr val="FF0000"/>
                </a:solidFill>
                <a:highlight>
                  <a:srgbClr val="FFFF00"/>
                </a:highlight>
                <a:latin typeface="+mn-ea"/>
                <a:cs typeface="+mn-ea"/>
              </a:rPr>
              <a:t>中医药治疗费用</a:t>
            </a:r>
            <a:r>
              <a:rPr lang="zh-CN" altLang="en-US" sz="1800" b="1" kern="0" dirty="0">
                <a:solidFill>
                  <a:srgbClr val="005A9E"/>
                </a:solidFill>
                <a:latin typeface="+mn-ea"/>
                <a:cs typeface="+mn-ea"/>
              </a:rPr>
              <a:t>是指</a:t>
            </a:r>
            <a:r>
              <a:rPr lang="zh-CN" altLang="en-US" sz="1800" b="1" kern="0" dirty="0">
                <a:solidFill>
                  <a:srgbClr val="FF0000"/>
                </a:solidFill>
                <a:highlight>
                  <a:srgbClr val="FFFF00"/>
                </a:highlight>
                <a:latin typeface="+mn-ea"/>
                <a:cs typeface="+mn-ea"/>
              </a:rPr>
              <a:t>中医住院病案首页</a:t>
            </a:r>
            <a:r>
              <a:rPr lang="zh-CN" altLang="en-US" sz="1800" b="1" kern="0" dirty="0">
                <a:solidFill>
                  <a:srgbClr val="FF0000"/>
                </a:solidFill>
                <a:latin typeface="+mn-ea"/>
                <a:cs typeface="+mn-ea"/>
              </a:rPr>
              <a:t>住院费用</a:t>
            </a:r>
            <a:r>
              <a:rPr lang="zh-CN" altLang="en-US" sz="1800" b="1" kern="0" dirty="0">
                <a:solidFill>
                  <a:srgbClr val="005A9E"/>
                </a:solidFill>
                <a:latin typeface="+mn-ea"/>
                <a:cs typeface="+mn-ea"/>
              </a:rPr>
              <a:t>部分的 </a:t>
            </a:r>
            <a:r>
              <a:rPr lang="en-US" altLang="zh-CN" sz="1800" b="1" kern="0" dirty="0">
                <a:solidFill>
                  <a:srgbClr val="FF0000"/>
                </a:solidFill>
                <a:latin typeface="+mn-ea"/>
                <a:cs typeface="+mn-ea"/>
              </a:rPr>
              <a:t>5.</a:t>
            </a:r>
            <a:r>
              <a:rPr lang="zh-CN" altLang="en-US" sz="1800" b="1" kern="0" dirty="0">
                <a:solidFill>
                  <a:srgbClr val="FF0000"/>
                </a:solidFill>
                <a:latin typeface="+mn-ea"/>
                <a:cs typeface="+mn-ea"/>
              </a:rPr>
              <a:t>中医类（中医和少数民族医医疗服务）</a:t>
            </a:r>
            <a:r>
              <a:rPr lang="zh-CN" altLang="en-US" sz="1800" b="1" kern="0" dirty="0">
                <a:solidFill>
                  <a:srgbClr val="005A9E"/>
                </a:solidFill>
                <a:latin typeface="+mn-ea"/>
                <a:cs typeface="+mn-ea"/>
              </a:rPr>
              <a:t>中的</a:t>
            </a:r>
            <a:r>
              <a:rPr lang="zh-CN" altLang="en-US" sz="1800" b="1" kern="0" dirty="0">
                <a:solidFill>
                  <a:srgbClr val="FF0000"/>
                </a:solidFill>
                <a:latin typeface="+mn-ea"/>
                <a:cs typeface="+mn-ea"/>
              </a:rPr>
              <a:t>（</a:t>
            </a:r>
            <a:r>
              <a:rPr lang="en-US" altLang="zh-CN" sz="1800" b="1" kern="0" dirty="0">
                <a:solidFill>
                  <a:srgbClr val="FF0000"/>
                </a:solidFill>
                <a:latin typeface="+mn-ea"/>
                <a:cs typeface="+mn-ea"/>
              </a:rPr>
              <a:t>13</a:t>
            </a:r>
            <a:r>
              <a:rPr lang="zh-CN" altLang="en-US" sz="1800" b="1" kern="0" dirty="0">
                <a:solidFill>
                  <a:srgbClr val="FF0000"/>
                </a:solidFill>
                <a:latin typeface="+mn-ea"/>
                <a:cs typeface="+mn-ea"/>
              </a:rPr>
              <a:t>）中医治疗、（</a:t>
            </a:r>
            <a:r>
              <a:rPr lang="en-US" altLang="zh-CN" sz="1800" b="1" kern="0" dirty="0">
                <a:solidFill>
                  <a:srgbClr val="FF0000"/>
                </a:solidFill>
                <a:latin typeface="+mn-ea"/>
                <a:cs typeface="+mn-ea"/>
              </a:rPr>
              <a:t>14</a:t>
            </a:r>
            <a:r>
              <a:rPr lang="zh-CN" altLang="en-US" sz="1800" b="1" kern="0" dirty="0">
                <a:solidFill>
                  <a:srgbClr val="FF0000"/>
                </a:solidFill>
                <a:latin typeface="+mn-ea"/>
                <a:cs typeface="+mn-ea"/>
              </a:rPr>
              <a:t>）中医其他</a:t>
            </a:r>
            <a:r>
              <a:rPr lang="zh-CN" altLang="en-US" sz="1800" b="1" kern="0" dirty="0">
                <a:solidFill>
                  <a:srgbClr val="005A9E"/>
                </a:solidFill>
                <a:latin typeface="+mn-ea"/>
                <a:cs typeface="+mn-ea"/>
              </a:rPr>
              <a:t>和</a:t>
            </a:r>
            <a:r>
              <a:rPr lang="zh-CN" altLang="en-US" sz="1800" b="1" kern="0" dirty="0">
                <a:solidFill>
                  <a:srgbClr val="FF0000"/>
                </a:solidFill>
                <a:latin typeface="+mn-ea"/>
                <a:cs typeface="+mn-ea"/>
              </a:rPr>
              <a:t> </a:t>
            </a:r>
            <a:r>
              <a:rPr lang="en-US" altLang="zh-CN" sz="1800" b="1" kern="0" dirty="0">
                <a:solidFill>
                  <a:srgbClr val="FF0000"/>
                </a:solidFill>
                <a:latin typeface="+mn-ea"/>
                <a:cs typeface="+mn-ea"/>
              </a:rPr>
              <a:t>7.</a:t>
            </a:r>
            <a:r>
              <a:rPr lang="zh-CN" altLang="en-US" sz="1800" b="1" kern="0" dirty="0">
                <a:solidFill>
                  <a:srgbClr val="FF0000"/>
                </a:solidFill>
                <a:latin typeface="+mn-ea"/>
                <a:cs typeface="+mn-ea"/>
              </a:rPr>
              <a:t>中药类的（</a:t>
            </a:r>
            <a:r>
              <a:rPr lang="en-US" altLang="zh-CN" sz="1800" b="1" kern="0" dirty="0">
                <a:solidFill>
                  <a:srgbClr val="FF0000"/>
                </a:solidFill>
                <a:latin typeface="+mn-ea"/>
                <a:cs typeface="+mn-ea"/>
              </a:rPr>
              <a:t>16</a:t>
            </a:r>
            <a:r>
              <a:rPr lang="zh-CN" altLang="en-US" sz="1800" b="1" kern="0" dirty="0">
                <a:solidFill>
                  <a:srgbClr val="FF0000"/>
                </a:solidFill>
                <a:latin typeface="+mn-ea"/>
                <a:cs typeface="+mn-ea"/>
              </a:rPr>
              <a:t>）中成药费、（</a:t>
            </a:r>
            <a:r>
              <a:rPr lang="en-US" altLang="zh-CN" sz="1800" b="1" kern="0" dirty="0">
                <a:solidFill>
                  <a:srgbClr val="FF0000"/>
                </a:solidFill>
                <a:latin typeface="+mn-ea"/>
                <a:cs typeface="+mn-ea"/>
              </a:rPr>
              <a:t>17</a:t>
            </a:r>
            <a:r>
              <a:rPr lang="zh-CN" altLang="en-US" sz="1800" b="1" kern="0" dirty="0">
                <a:solidFill>
                  <a:srgbClr val="FF0000"/>
                </a:solidFill>
                <a:latin typeface="+mn-ea"/>
                <a:cs typeface="+mn-ea"/>
              </a:rPr>
              <a:t>）中草药费</a:t>
            </a:r>
            <a:r>
              <a:rPr lang="zh-CN" altLang="en-US" sz="1800" b="1" kern="0" dirty="0">
                <a:solidFill>
                  <a:srgbClr val="005A9E"/>
                </a:solidFill>
                <a:latin typeface="+mn-ea"/>
                <a:cs typeface="+mn-ea"/>
              </a:rPr>
              <a:t>。</a:t>
            </a:r>
            <a:endParaRPr lang="zh-CN" altLang="en-US" sz="1800" b="1" kern="0" dirty="0">
              <a:solidFill>
                <a:srgbClr val="005A9E"/>
              </a:solidFill>
              <a:latin typeface="+mn-ea"/>
              <a:cs typeface="+mn-ea"/>
            </a:endParaRPr>
          </a:p>
        </p:txBody>
      </p:sp>
      <p:sp>
        <p:nvSpPr>
          <p:cNvPr id="40" name="文本框 39"/>
          <p:cNvSpPr txBox="1"/>
          <p:nvPr/>
        </p:nvSpPr>
        <p:spPr>
          <a:xfrm>
            <a:off x="84163" y="1157179"/>
            <a:ext cx="1576121" cy="356701"/>
          </a:xfrm>
          <a:prstGeom prst="rect">
            <a:avLst/>
          </a:prstGeom>
          <a:noFill/>
          <a:ln w="28575">
            <a:solidFill>
              <a:srgbClr val="FF0000"/>
            </a:solidFill>
          </a:ln>
        </p:spPr>
        <p:txBody>
          <a:bodyPr wrap="square" rtlCol="0">
            <a:spAutoFit/>
          </a:bodyPr>
          <a:lstStyle/>
          <a:p>
            <a:pPr>
              <a:lnSpc>
                <a:spcPts val="1200"/>
              </a:lnSpc>
            </a:pPr>
            <a:endParaRPr lang="zh-CN" altLang="en-US" sz="4400" dirty="0"/>
          </a:p>
        </p:txBody>
      </p:sp>
      <p:sp>
        <p:nvSpPr>
          <p:cNvPr id="2" name="文本框 1"/>
          <p:cNvSpPr txBox="1"/>
          <p:nvPr/>
        </p:nvSpPr>
        <p:spPr>
          <a:xfrm>
            <a:off x="766433" y="1668141"/>
            <a:ext cx="3813935" cy="356701"/>
          </a:xfrm>
          <a:prstGeom prst="rect">
            <a:avLst/>
          </a:prstGeom>
          <a:noFill/>
          <a:ln w="28575">
            <a:solidFill>
              <a:srgbClr val="FF0000"/>
            </a:solidFill>
          </a:ln>
        </p:spPr>
        <p:txBody>
          <a:bodyPr wrap="square" rtlCol="0">
            <a:spAutoFit/>
          </a:bodyPr>
          <a:lstStyle/>
          <a:p>
            <a:pPr>
              <a:lnSpc>
                <a:spcPts val="1200"/>
              </a:lnSpc>
            </a:pPr>
            <a:endParaRPr lang="zh-CN" altLang="en-US" sz="4400" dirty="0"/>
          </a:p>
        </p:txBody>
      </p:sp>
      <p:sp>
        <p:nvSpPr>
          <p:cNvPr id="3" name="文本框 2"/>
          <p:cNvSpPr txBox="1"/>
          <p:nvPr/>
        </p:nvSpPr>
        <p:spPr>
          <a:xfrm>
            <a:off x="1414584" y="2165201"/>
            <a:ext cx="3426484" cy="370230"/>
          </a:xfrm>
          <a:prstGeom prst="rect">
            <a:avLst/>
          </a:prstGeom>
          <a:noFill/>
          <a:ln w="28575">
            <a:solidFill>
              <a:srgbClr val="FF0000"/>
            </a:solidFill>
          </a:ln>
        </p:spPr>
        <p:txBody>
          <a:bodyPr wrap="square" rtlCol="0">
            <a:spAutoFit/>
          </a:bodyPr>
          <a:lstStyle/>
          <a:p>
            <a:pPr>
              <a:lnSpc>
                <a:spcPts val="1200"/>
              </a:lnSpc>
            </a:pPr>
            <a:endParaRPr lang="zh-CN" altLang="en-US" sz="4800" dirty="0"/>
          </a:p>
        </p:txBody>
      </p:sp>
      <p:sp>
        <p:nvSpPr>
          <p:cNvPr id="5" name="文本框 4"/>
          <p:cNvSpPr txBox="1"/>
          <p:nvPr/>
        </p:nvSpPr>
        <p:spPr>
          <a:xfrm>
            <a:off x="1414509" y="2754054"/>
            <a:ext cx="3426484" cy="343171"/>
          </a:xfrm>
          <a:prstGeom prst="rect">
            <a:avLst/>
          </a:prstGeom>
          <a:noFill/>
          <a:ln w="28575">
            <a:solidFill>
              <a:srgbClr val="FF0000"/>
            </a:solidFill>
          </a:ln>
        </p:spPr>
        <p:txBody>
          <a:bodyPr wrap="square" rtlCol="0">
            <a:spAutoFit/>
          </a:bodyPr>
          <a:lstStyle/>
          <a:p>
            <a:pPr>
              <a:lnSpc>
                <a:spcPts val="1200"/>
              </a:lnSpc>
            </a:pPr>
            <a:endParaRPr lang="zh-CN" altLang="en-US" sz="4000" dirty="0"/>
          </a:p>
        </p:txBody>
      </p:sp>
      <p:sp>
        <p:nvSpPr>
          <p:cNvPr id="6" name="文本框 5"/>
          <p:cNvSpPr txBox="1"/>
          <p:nvPr/>
        </p:nvSpPr>
        <p:spPr>
          <a:xfrm>
            <a:off x="1429385" y="3249930"/>
            <a:ext cx="3763010" cy="347345"/>
          </a:xfrm>
          <a:prstGeom prst="rect">
            <a:avLst/>
          </a:prstGeom>
          <a:noFill/>
          <a:ln w="28575">
            <a:solidFill>
              <a:srgbClr val="FF0000"/>
            </a:solidFill>
          </a:ln>
        </p:spPr>
        <p:txBody>
          <a:bodyPr wrap="square" rtlCol="0">
            <a:noAutofit/>
          </a:bodyPr>
          <a:lstStyle/>
          <a:p>
            <a:pPr>
              <a:lnSpc>
                <a:spcPts val="1200"/>
              </a:lnSpc>
            </a:pPr>
            <a:endParaRPr lang="zh-CN" altLang="en-US" sz="4000" dirty="0"/>
          </a:p>
        </p:txBody>
      </p:sp>
      <p:sp>
        <p:nvSpPr>
          <p:cNvPr id="9" name="文本框 8"/>
          <p:cNvSpPr txBox="1"/>
          <p:nvPr/>
        </p:nvSpPr>
        <p:spPr>
          <a:xfrm>
            <a:off x="1618343" y="3790700"/>
            <a:ext cx="3108709" cy="356700"/>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7"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94113"/>
            <a:ext cx="5879182" cy="5865474"/>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10795" y="878399"/>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518150" y="765175"/>
            <a:ext cx="6671945" cy="6144895"/>
          </a:xfrm>
          <a:prstGeom prst="rect">
            <a:avLst/>
          </a:prstGeom>
          <a:solidFill>
            <a:schemeClr val="bg1"/>
          </a:solidFill>
          <a:ln w="19050">
            <a:solidFill>
              <a:srgbClr val="FF0000"/>
            </a:solidFill>
          </a:ln>
        </p:spPr>
        <p:txBody>
          <a:bodyPr wrap="square" rtlCol="0">
            <a:noAutofit/>
          </a:bodyPr>
          <a:lstStyle/>
          <a:p>
            <a:r>
              <a:rPr lang="zh-CN" altLang="en-US" sz="2500" b="1" kern="0" dirty="0">
                <a:solidFill>
                  <a:srgbClr val="005A9E"/>
                </a:solidFill>
                <a:latin typeface="+mn-ea"/>
                <a:cs typeface="+mn-ea"/>
              </a:rPr>
              <a:t>●</a:t>
            </a:r>
            <a:r>
              <a:rPr lang="zh-CN" altLang="en-US" sz="2500" b="1" kern="0" dirty="0">
                <a:solidFill>
                  <a:srgbClr val="FF0000"/>
                </a:solidFill>
                <a:latin typeface="+mn-ea"/>
                <a:cs typeface="+mn-ea"/>
              </a:rPr>
              <a:t>特需病房出院人数：</a:t>
            </a:r>
            <a:r>
              <a:rPr lang="zh-CN" altLang="en-US" sz="2500" b="1" kern="0" dirty="0">
                <a:solidFill>
                  <a:srgbClr val="005A9E"/>
                </a:solidFill>
                <a:latin typeface="+mn-ea"/>
                <a:cs typeface="+mn-ea"/>
              </a:rPr>
              <a:t>指医院特需病房的出院人数。</a:t>
            </a:r>
            <a:r>
              <a:rPr lang="zh-CN" altLang="en-US" sz="2500" b="1" kern="0" dirty="0">
                <a:solidFill>
                  <a:srgbClr val="FF0000"/>
                </a:solidFill>
                <a:latin typeface="+mn-ea"/>
                <a:cs typeface="+mn-ea"/>
              </a:rPr>
              <a:t>特需病房</a:t>
            </a:r>
            <a:r>
              <a:rPr lang="zh-CN" altLang="en-US" sz="2500" b="1" kern="0" dirty="0">
                <a:solidFill>
                  <a:srgbClr val="005A9E"/>
                </a:solidFill>
                <a:latin typeface="+mn-ea"/>
                <a:cs typeface="+mn-ea"/>
              </a:rPr>
              <a:t>是指按特需服务收费并报物价部门备案的特种病房、高等病房、家庭式产房等。</a:t>
            </a:r>
            <a:endParaRPr lang="zh-CN" altLang="en-US" sz="2500" b="1" kern="0" dirty="0">
              <a:solidFill>
                <a:srgbClr val="005A9E"/>
              </a:solidFill>
              <a:latin typeface="+mn-ea"/>
              <a:cs typeface="+mn-ea"/>
            </a:endParaRPr>
          </a:p>
          <a:p>
            <a:r>
              <a:rPr lang="zh-CN" altLang="en-US" sz="2500" b="1" kern="0" dirty="0">
                <a:solidFill>
                  <a:srgbClr val="005A9E"/>
                </a:solidFill>
                <a:latin typeface="+mn-ea"/>
                <a:cs typeface="+mn-ea"/>
              </a:rPr>
              <a:t>●</a:t>
            </a:r>
            <a:r>
              <a:rPr lang="zh-CN" altLang="en-US" sz="2500" b="1" kern="0" dirty="0">
                <a:solidFill>
                  <a:srgbClr val="FF0000"/>
                </a:solidFill>
                <a:latin typeface="+mn-ea"/>
                <a:cs typeface="+mn-ea"/>
              </a:rPr>
              <a:t>疑难危重病出院人数：</a:t>
            </a:r>
            <a:r>
              <a:rPr lang="zh-CN" altLang="en-US" sz="2500" b="1" kern="0" dirty="0">
                <a:solidFill>
                  <a:srgbClr val="005A9E"/>
                </a:solidFill>
                <a:latin typeface="+mn-ea"/>
                <a:cs typeface="+mn-ea"/>
              </a:rPr>
              <a:t>指年内所有住院患者中，病案首页西医诊断的主要诊断属于“疑难病种”、“危重病种”的病人数。</a:t>
            </a:r>
            <a:endParaRPr lang="zh-CN" altLang="en-US" sz="2500" b="1" kern="0" dirty="0">
              <a:solidFill>
                <a:srgbClr val="005A9E"/>
              </a:solidFill>
              <a:latin typeface="+mn-ea"/>
              <a:cs typeface="+mn-ea"/>
            </a:endParaRPr>
          </a:p>
          <a:p>
            <a:r>
              <a:rPr lang="zh-CN" altLang="en-US" sz="2500" b="1" kern="0" dirty="0">
                <a:solidFill>
                  <a:srgbClr val="005A9E"/>
                </a:solidFill>
                <a:latin typeface="+mn-ea"/>
                <a:cs typeface="+mn-ea"/>
              </a:rPr>
              <a:t>●</a:t>
            </a:r>
            <a:r>
              <a:rPr lang="zh-CN" altLang="en-US" sz="2500" b="1" kern="0" dirty="0">
                <a:solidFill>
                  <a:srgbClr val="FF0000"/>
                </a:solidFill>
                <a:latin typeface="+mn-ea"/>
                <a:cs typeface="+mn-ea"/>
              </a:rPr>
              <a:t>急诊入院的出院人数：</a:t>
            </a:r>
            <a:r>
              <a:rPr lang="zh-CN" altLang="en-US" sz="2500" b="1" kern="0" dirty="0">
                <a:solidFill>
                  <a:srgbClr val="005A9E"/>
                </a:solidFill>
                <a:latin typeface="+mn-ea"/>
                <a:cs typeface="+mn-ea"/>
              </a:rPr>
              <a:t>指入院途径属于急诊的出院人数。</a:t>
            </a:r>
            <a:r>
              <a:rPr lang="zh-CN" altLang="en-US" sz="2500" b="1" kern="0" dirty="0">
                <a:solidFill>
                  <a:srgbClr val="FF0000"/>
                </a:solidFill>
                <a:latin typeface="+mn-ea"/>
                <a:cs typeface="+mn-ea"/>
              </a:rPr>
              <a:t>（不含通过门诊入院人数）</a:t>
            </a:r>
            <a:endParaRPr lang="zh-CN" altLang="en-US" sz="2500" b="1" kern="0" dirty="0">
              <a:solidFill>
                <a:srgbClr val="FF0000"/>
              </a:solidFill>
              <a:latin typeface="+mn-ea"/>
              <a:cs typeface="+mn-ea"/>
            </a:endParaRPr>
          </a:p>
          <a:p>
            <a:r>
              <a:rPr lang="zh-CN" altLang="en-US" sz="2500" b="1" kern="0" dirty="0">
                <a:solidFill>
                  <a:srgbClr val="005A9E"/>
                </a:solidFill>
                <a:latin typeface="+mn-ea"/>
                <a:cs typeface="+mn-ea"/>
              </a:rPr>
              <a:t>●</a:t>
            </a:r>
            <a:r>
              <a:rPr lang="zh-CN" altLang="en-US" sz="2500" b="1" kern="0" dirty="0">
                <a:solidFill>
                  <a:srgbClr val="FF0000"/>
                </a:solidFill>
                <a:latin typeface="+mn-ea"/>
                <a:cs typeface="+mn-ea"/>
              </a:rPr>
              <a:t>县域外出院人数：</a:t>
            </a:r>
            <a:r>
              <a:rPr lang="zh-CN" altLang="en-US" sz="2500" b="1" kern="0" dirty="0">
                <a:solidFill>
                  <a:srgbClr val="005A9E"/>
                </a:solidFill>
                <a:latin typeface="+mn-ea"/>
                <a:cs typeface="+mn-ea"/>
              </a:rPr>
              <a:t>指年内所有出院患者中现住址为本机构所在县（区）范围以外的人数。</a:t>
            </a:r>
            <a:r>
              <a:rPr lang="zh-CN" altLang="en-US" sz="2500" b="1" kern="0" dirty="0">
                <a:solidFill>
                  <a:srgbClr val="FF0000"/>
                </a:solidFill>
                <a:latin typeface="+mn-ea"/>
                <a:cs typeface="+mn-ea"/>
              </a:rPr>
              <a:t>直辖市的区</a:t>
            </a:r>
            <a:r>
              <a:rPr lang="zh-CN" altLang="en-US" sz="2500" b="1" kern="0" dirty="0">
                <a:solidFill>
                  <a:srgbClr val="005A9E"/>
                </a:solidFill>
                <a:latin typeface="+mn-ea"/>
                <a:cs typeface="+mn-ea"/>
              </a:rPr>
              <a:t>按县域算。</a:t>
            </a:r>
            <a:endParaRPr lang="zh-CN" altLang="en-US" sz="2500" b="1" kern="0" dirty="0">
              <a:solidFill>
                <a:srgbClr val="005A9E"/>
              </a:solidFill>
              <a:latin typeface="+mn-ea"/>
              <a:cs typeface="+mn-ea"/>
            </a:endParaRPr>
          </a:p>
          <a:p>
            <a:r>
              <a:rPr lang="zh-CN" altLang="en-US" sz="2500" b="1" kern="0" dirty="0">
                <a:solidFill>
                  <a:srgbClr val="005A9E"/>
                </a:solidFill>
                <a:latin typeface="+mn-ea"/>
                <a:cs typeface="+mn-ea"/>
              </a:rPr>
              <a:t>●</a:t>
            </a:r>
            <a:r>
              <a:rPr lang="zh-CN" altLang="en-US" sz="2500" b="1" kern="0" dirty="0">
                <a:solidFill>
                  <a:srgbClr val="FF0000"/>
                </a:solidFill>
                <a:latin typeface="+mn-ea"/>
                <a:cs typeface="+mn-ea"/>
              </a:rPr>
              <a:t>死亡人数：</a:t>
            </a:r>
            <a:r>
              <a:rPr lang="zh-CN" altLang="en-US" sz="2500" b="1" kern="0" dirty="0">
                <a:solidFill>
                  <a:srgbClr val="005A9E"/>
                </a:solidFill>
                <a:latin typeface="+mn-ea"/>
                <a:cs typeface="+mn-ea"/>
              </a:rPr>
              <a:t>指报告期内患者住院后死亡的人数。“死亡”包括已办住院手续后死亡、未办理住院手续而实际上已收容入院的死亡者。</a:t>
            </a:r>
            <a:endParaRPr lang="en-US" altLang="zh-CN" sz="2500" b="1" kern="0" dirty="0">
              <a:solidFill>
                <a:srgbClr val="005A9E"/>
              </a:solidFill>
              <a:latin typeface="+mn-ea"/>
              <a:cs typeface="+mn-ea"/>
            </a:endParaRPr>
          </a:p>
          <a:p>
            <a:r>
              <a:rPr lang="zh-CN" altLang="en-US" sz="2500" b="1" kern="0" dirty="0">
                <a:solidFill>
                  <a:srgbClr val="FF0000"/>
                </a:solidFill>
                <a:latin typeface="+mn-ea"/>
                <a:cs typeface="+mn-ea"/>
              </a:rPr>
              <a:t>系统审核</a:t>
            </a:r>
            <a:r>
              <a:rPr lang="zh-CN" altLang="en-US" sz="2500" b="1" kern="0" dirty="0">
                <a:solidFill>
                  <a:srgbClr val="005A9E"/>
                </a:solidFill>
                <a:latin typeface="+mn-ea"/>
                <a:cs typeface="+mn-ea"/>
              </a:rPr>
              <a:t>！</a:t>
            </a:r>
            <a:r>
              <a:rPr lang="en-US" altLang="zh-CN" sz="2500" b="1" kern="0" dirty="0">
                <a:solidFill>
                  <a:srgbClr val="005A9E"/>
                </a:solidFill>
                <a:latin typeface="+mn-ea"/>
                <a:cs typeface="+mn-ea"/>
              </a:rPr>
              <a:t>100</a:t>
            </a:r>
            <a:r>
              <a:rPr lang="zh-CN" altLang="en-US" sz="2500" b="1" kern="0" dirty="0">
                <a:solidFill>
                  <a:srgbClr val="005A9E"/>
                </a:solidFill>
                <a:latin typeface="+mn-ea"/>
                <a:cs typeface="+mn-ea"/>
              </a:rPr>
              <a:t>元≤人均住院费用≤</a:t>
            </a:r>
            <a:r>
              <a:rPr lang="en-US" altLang="zh-CN" sz="2500" b="1" kern="0" dirty="0">
                <a:solidFill>
                  <a:srgbClr val="005A9E"/>
                </a:solidFill>
                <a:latin typeface="+mn-ea"/>
                <a:cs typeface="+mn-ea"/>
              </a:rPr>
              <a:t>40000</a:t>
            </a:r>
            <a:r>
              <a:rPr lang="zh-CN" altLang="en-US" sz="2500" b="1" kern="0" dirty="0">
                <a:solidFill>
                  <a:srgbClr val="005A9E"/>
                </a:solidFill>
                <a:latin typeface="+mn-ea"/>
                <a:cs typeface="+mn-ea"/>
              </a:rPr>
              <a:t>元</a:t>
            </a:r>
            <a:endParaRPr lang="zh-CN" altLang="en-US" sz="2500" b="1" kern="0" dirty="0">
              <a:solidFill>
                <a:srgbClr val="005A9E"/>
              </a:solidFill>
              <a:latin typeface="+mn-ea"/>
              <a:cs typeface="+mn-ea"/>
            </a:endParaRPr>
          </a:p>
        </p:txBody>
      </p:sp>
      <p:sp>
        <p:nvSpPr>
          <p:cNvPr id="10" name="文本框 9"/>
          <p:cNvSpPr txBox="1"/>
          <p:nvPr/>
        </p:nvSpPr>
        <p:spPr>
          <a:xfrm>
            <a:off x="1586327" y="4304566"/>
            <a:ext cx="2699828" cy="329642"/>
          </a:xfrm>
          <a:prstGeom prst="rect">
            <a:avLst/>
          </a:prstGeom>
          <a:noFill/>
          <a:ln w="28575">
            <a:solidFill>
              <a:srgbClr val="FF0000"/>
            </a:solidFill>
          </a:ln>
        </p:spPr>
        <p:txBody>
          <a:bodyPr wrap="square" rtlCol="0">
            <a:spAutoFit/>
          </a:bodyPr>
          <a:lstStyle/>
          <a:p>
            <a:pPr>
              <a:lnSpc>
                <a:spcPts val="1200"/>
              </a:lnSpc>
            </a:pPr>
            <a:endParaRPr lang="zh-CN" altLang="en-US" sz="3600" dirty="0"/>
          </a:p>
        </p:txBody>
      </p:sp>
      <p:sp>
        <p:nvSpPr>
          <p:cNvPr id="11" name="文本框 10"/>
          <p:cNvSpPr txBox="1"/>
          <p:nvPr/>
        </p:nvSpPr>
        <p:spPr>
          <a:xfrm>
            <a:off x="1593534" y="4833315"/>
            <a:ext cx="2699828" cy="356701"/>
          </a:xfrm>
          <a:prstGeom prst="rect">
            <a:avLst/>
          </a:prstGeom>
          <a:noFill/>
          <a:ln w="28575">
            <a:solidFill>
              <a:srgbClr val="FF0000"/>
            </a:solidFill>
          </a:ln>
        </p:spPr>
        <p:txBody>
          <a:bodyPr wrap="square" rtlCol="0">
            <a:spAutoFit/>
          </a:bodyPr>
          <a:lstStyle/>
          <a:p>
            <a:pPr>
              <a:lnSpc>
                <a:spcPts val="1200"/>
              </a:lnSpc>
            </a:pPr>
            <a:endParaRPr lang="zh-CN" altLang="en-US" sz="4400" dirty="0"/>
          </a:p>
        </p:txBody>
      </p:sp>
      <p:sp>
        <p:nvSpPr>
          <p:cNvPr id="4" name="文本框 3"/>
          <p:cNvSpPr txBox="1"/>
          <p:nvPr/>
        </p:nvSpPr>
        <p:spPr>
          <a:xfrm>
            <a:off x="1593312" y="5356102"/>
            <a:ext cx="2699828" cy="356701"/>
          </a:xfrm>
          <a:prstGeom prst="rect">
            <a:avLst/>
          </a:prstGeom>
          <a:noFill/>
          <a:ln w="28575">
            <a:solidFill>
              <a:srgbClr val="FF0000"/>
            </a:solidFill>
          </a:ln>
        </p:spPr>
        <p:txBody>
          <a:bodyPr wrap="square" rtlCol="0">
            <a:spAutoFit/>
          </a:bodyPr>
          <a:lstStyle/>
          <a:p>
            <a:pPr>
              <a:lnSpc>
                <a:spcPts val="1200"/>
              </a:lnSpc>
            </a:pPr>
            <a:endParaRPr lang="zh-CN" altLang="en-US" sz="4400" dirty="0"/>
          </a:p>
        </p:txBody>
      </p:sp>
      <p:sp>
        <p:nvSpPr>
          <p:cNvPr id="13" name="文本框 12"/>
          <p:cNvSpPr txBox="1"/>
          <p:nvPr/>
        </p:nvSpPr>
        <p:spPr>
          <a:xfrm>
            <a:off x="1618343" y="5876262"/>
            <a:ext cx="2699828" cy="356701"/>
          </a:xfrm>
          <a:prstGeom prst="rect">
            <a:avLst/>
          </a:prstGeom>
          <a:noFill/>
          <a:ln w="28575">
            <a:solidFill>
              <a:srgbClr val="FF0000"/>
            </a:solidFill>
          </a:ln>
        </p:spPr>
        <p:txBody>
          <a:bodyPr wrap="square" rtlCol="0">
            <a:spAutoFit/>
          </a:bodyPr>
          <a:lstStyle/>
          <a:p>
            <a:pPr>
              <a:lnSpc>
                <a:spcPts val="1200"/>
              </a:lnSpc>
            </a:pPr>
            <a:endParaRPr lang="zh-CN" altLang="en-US" sz="4400" dirty="0"/>
          </a:p>
        </p:txBody>
      </p:sp>
      <p:sp>
        <p:nvSpPr>
          <p:cNvPr id="14" name="文本框 13"/>
          <p:cNvSpPr txBox="1"/>
          <p:nvPr/>
        </p:nvSpPr>
        <p:spPr>
          <a:xfrm>
            <a:off x="1623646" y="6412281"/>
            <a:ext cx="1087184" cy="356701"/>
          </a:xfrm>
          <a:prstGeom prst="rect">
            <a:avLst/>
          </a:prstGeom>
          <a:noFill/>
          <a:ln w="28575">
            <a:solidFill>
              <a:srgbClr val="FF0000"/>
            </a:solidFill>
          </a:ln>
        </p:spPr>
        <p:txBody>
          <a:bodyPr wrap="square" rtlCol="0">
            <a:spAutoFit/>
          </a:bodyPr>
          <a:lstStyle/>
          <a:p>
            <a:pPr>
              <a:lnSpc>
                <a:spcPts val="1200"/>
              </a:lnSpc>
            </a:pPr>
            <a:endParaRPr lang="zh-CN" altLang="en-US" sz="440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3"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909" y="909514"/>
            <a:ext cx="5265782" cy="5944909"/>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198110" y="965200"/>
            <a:ext cx="6979285" cy="5862955"/>
          </a:xfrm>
          <a:prstGeom prst="rect">
            <a:avLst/>
          </a:prstGeom>
          <a:solidFill>
            <a:schemeClr val="bg1"/>
          </a:solidFill>
          <a:ln w="19050">
            <a:solidFill>
              <a:srgbClr val="FF0000"/>
            </a:solidFill>
          </a:ln>
        </p:spPr>
        <p:txBody>
          <a:bodyPr wrap="square" rtlCol="0">
            <a:noAutofit/>
          </a:bodyPr>
          <a:lstStyle/>
          <a:p>
            <a:r>
              <a:rPr lang="zh-CN" altLang="en-US" sz="2400" b="1" kern="0" dirty="0">
                <a:solidFill>
                  <a:srgbClr val="005A9E"/>
                </a:solidFill>
                <a:latin typeface="+mn-ea"/>
                <a:cs typeface="+mn-ea"/>
              </a:rPr>
              <a:t>●</a:t>
            </a:r>
            <a:r>
              <a:rPr lang="zh-CN" altLang="en-US" sz="2400" b="1" kern="0" dirty="0">
                <a:solidFill>
                  <a:srgbClr val="FF0000"/>
                </a:solidFill>
                <a:latin typeface="+mn-ea"/>
                <a:cs typeface="+mn-ea"/>
              </a:rPr>
              <a:t>住院病人手术</a:t>
            </a:r>
            <a:r>
              <a:rPr lang="zh-CN" altLang="en-US" sz="2400" b="1" kern="0" dirty="0">
                <a:solidFill>
                  <a:srgbClr val="FF0000"/>
                </a:solidFill>
                <a:highlight>
                  <a:srgbClr val="FFFF00"/>
                </a:highlight>
                <a:latin typeface="+mn-ea"/>
                <a:cs typeface="+mn-ea"/>
              </a:rPr>
              <a:t>治疗</a:t>
            </a:r>
            <a:r>
              <a:rPr lang="zh-CN" altLang="en-US" sz="2400" b="1" kern="0" dirty="0">
                <a:solidFill>
                  <a:srgbClr val="FF0000"/>
                </a:solidFill>
                <a:latin typeface="+mn-ea"/>
                <a:cs typeface="+mn-ea"/>
              </a:rPr>
              <a:t>人数：</a:t>
            </a:r>
            <a:r>
              <a:rPr lang="zh-CN" altLang="en-US" sz="2400" b="1" kern="0" dirty="0">
                <a:solidFill>
                  <a:srgbClr val="005A9E"/>
                </a:solidFill>
                <a:latin typeface="+mn-ea"/>
                <a:cs typeface="+mn-ea"/>
              </a:rPr>
              <a:t>指出院患者手术人数，为手术和介入治疗人数累加。如同一次住院就诊期间患有同一疾病或不同疾病施行多次手术患者，按</a:t>
            </a:r>
            <a:r>
              <a:rPr lang="en-US" altLang="zh-CN" sz="2400" b="1" kern="0" dirty="0">
                <a:solidFill>
                  <a:srgbClr val="005A9E"/>
                </a:solidFill>
                <a:latin typeface="+mn-ea"/>
                <a:cs typeface="+mn-ea"/>
              </a:rPr>
              <a:t>1</a:t>
            </a:r>
            <a:r>
              <a:rPr lang="zh-CN" altLang="en-US" sz="2400" b="1" kern="0" dirty="0">
                <a:solidFill>
                  <a:srgbClr val="005A9E"/>
                </a:solidFill>
                <a:latin typeface="+mn-ea"/>
                <a:cs typeface="+mn-ea"/>
              </a:rPr>
              <a:t>人统计。</a:t>
            </a:r>
            <a:endParaRPr lang="en-US" altLang="zh-CN" sz="2400" b="1" kern="0" dirty="0">
              <a:solidFill>
                <a:srgbClr val="005A9E"/>
              </a:solidFill>
              <a:latin typeface="+mn-ea"/>
              <a:cs typeface="+mn-ea"/>
            </a:endParaRPr>
          </a:p>
          <a:p>
            <a:r>
              <a:rPr lang="zh-CN" altLang="en-US" sz="2400" b="1" kern="0" dirty="0">
                <a:solidFill>
                  <a:srgbClr val="005A9E"/>
                </a:solidFill>
                <a:latin typeface="+mn-ea"/>
                <a:cs typeface="+mn-ea"/>
              </a:rPr>
              <a:t>●</a:t>
            </a:r>
            <a:r>
              <a:rPr lang="zh-CN" altLang="en-US" sz="2400" b="1" kern="0" dirty="0">
                <a:solidFill>
                  <a:srgbClr val="FF0000"/>
                </a:solidFill>
                <a:latin typeface="+mn-ea"/>
                <a:cs typeface="+mn-ea"/>
              </a:rPr>
              <a:t>三、四级手术治疗人数：</a:t>
            </a:r>
            <a:r>
              <a:rPr lang="zh-CN" altLang="en-US" sz="2400" b="1" kern="0" dirty="0">
                <a:solidFill>
                  <a:srgbClr val="005A9E"/>
                </a:solidFill>
                <a:latin typeface="+mn-ea"/>
                <a:cs typeface="+mn-ea"/>
              </a:rPr>
              <a:t>指年内“住院病人手术治疗人数”中三级和四级手术的治疗人数（参照</a:t>
            </a:r>
            <a:r>
              <a:rPr lang="zh-CN" altLang="en-US" sz="2400" b="1" kern="0" dirty="0">
                <a:solidFill>
                  <a:srgbClr val="FF0000"/>
                </a:solidFill>
                <a:latin typeface="+mn-ea"/>
                <a:cs typeface="+mn-ea"/>
              </a:rPr>
              <a:t>病案首页“手术级别”</a:t>
            </a:r>
            <a:r>
              <a:rPr lang="zh-CN" altLang="en-US" sz="2400" b="1" kern="0" dirty="0">
                <a:solidFill>
                  <a:srgbClr val="005A9E"/>
                </a:solidFill>
                <a:latin typeface="+mn-ea"/>
                <a:cs typeface="+mn-ea"/>
              </a:rPr>
              <a:t>）</a:t>
            </a:r>
            <a:endParaRPr lang="en-US" altLang="zh-CN" sz="2400" b="1" kern="0" dirty="0">
              <a:solidFill>
                <a:srgbClr val="005A9E"/>
              </a:solidFill>
              <a:latin typeface="+mn-ea"/>
              <a:cs typeface="+mn-ea"/>
            </a:endParaRPr>
          </a:p>
          <a:p>
            <a:r>
              <a:rPr lang="zh-CN" altLang="en-US" sz="2400" b="1" kern="0" dirty="0">
                <a:solidFill>
                  <a:srgbClr val="005A9E"/>
                </a:solidFill>
                <a:latin typeface="+mn-ea"/>
                <a:cs typeface="+mn-ea"/>
              </a:rPr>
              <a:t>●</a:t>
            </a:r>
            <a:r>
              <a:rPr lang="en-US" altLang="zh-CN" sz="2400" b="1" kern="0" dirty="0">
                <a:solidFill>
                  <a:srgbClr val="FF0000"/>
                </a:solidFill>
                <a:latin typeface="+mn-ea"/>
                <a:cs typeface="+mn-ea"/>
              </a:rPr>
              <a:t>I </a:t>
            </a:r>
            <a:r>
              <a:rPr lang="zh-CN" altLang="en-US" sz="2400" b="1" kern="0" dirty="0">
                <a:solidFill>
                  <a:srgbClr val="FF0000"/>
                </a:solidFill>
                <a:latin typeface="+mn-ea"/>
                <a:cs typeface="+mn-ea"/>
              </a:rPr>
              <a:t>类切口手术治疗人数：</a:t>
            </a:r>
            <a:r>
              <a:rPr lang="zh-CN" altLang="en-US" sz="2400" b="1" kern="0" dirty="0">
                <a:solidFill>
                  <a:srgbClr val="005A9E"/>
                </a:solidFill>
                <a:latin typeface="+mn-ea"/>
                <a:cs typeface="+mn-ea"/>
              </a:rPr>
              <a:t>是指同期</a:t>
            </a:r>
            <a:r>
              <a:rPr lang="zh-CN" altLang="en-US" sz="2400" b="1" kern="0" dirty="0">
                <a:solidFill>
                  <a:srgbClr val="FF0000"/>
                </a:solidFill>
                <a:latin typeface="+mn-ea"/>
                <a:cs typeface="+mn-ea"/>
              </a:rPr>
              <a:t>出院患者手术</a:t>
            </a:r>
            <a:r>
              <a:rPr lang="zh-CN" altLang="en-US" sz="2400" b="1" kern="0" dirty="0">
                <a:solidFill>
                  <a:srgbClr val="005A9E"/>
                </a:solidFill>
                <a:latin typeface="+mn-ea"/>
                <a:cs typeface="+mn-ea"/>
              </a:rPr>
              <a:t>为</a:t>
            </a:r>
            <a:r>
              <a:rPr lang="en-US" altLang="zh-CN" sz="2400" b="1" kern="0" dirty="0">
                <a:solidFill>
                  <a:srgbClr val="FF0000"/>
                </a:solidFill>
                <a:latin typeface="+mn-ea"/>
                <a:cs typeface="+mn-ea"/>
              </a:rPr>
              <a:t>I </a:t>
            </a:r>
            <a:r>
              <a:rPr lang="zh-CN" altLang="en-US" sz="2400" b="1" kern="0" dirty="0">
                <a:solidFill>
                  <a:srgbClr val="FF0000"/>
                </a:solidFill>
                <a:latin typeface="+mn-ea"/>
                <a:cs typeface="+mn-ea"/>
              </a:rPr>
              <a:t>类切口</a:t>
            </a:r>
            <a:r>
              <a:rPr lang="zh-CN" altLang="en-US" sz="2400" b="1" kern="0" dirty="0">
                <a:solidFill>
                  <a:srgbClr val="005A9E"/>
                </a:solidFill>
                <a:latin typeface="+mn-ea"/>
                <a:cs typeface="+mn-ea"/>
              </a:rPr>
              <a:t>人数，同一患者同一次住院多个 </a:t>
            </a:r>
            <a:r>
              <a:rPr lang="en-US" altLang="zh-CN" sz="2400" b="1" kern="0" dirty="0">
                <a:solidFill>
                  <a:srgbClr val="005A9E"/>
                </a:solidFill>
                <a:latin typeface="+mn-ea"/>
                <a:cs typeface="+mn-ea"/>
              </a:rPr>
              <a:t>I </a:t>
            </a:r>
            <a:r>
              <a:rPr lang="zh-CN" altLang="en-US" sz="2400" b="1" kern="0" dirty="0">
                <a:solidFill>
                  <a:srgbClr val="005A9E"/>
                </a:solidFill>
                <a:latin typeface="+mn-ea"/>
                <a:cs typeface="+mn-ea"/>
              </a:rPr>
              <a:t>类切口手术，按 </a:t>
            </a:r>
            <a:r>
              <a:rPr lang="en-US" altLang="zh-CN" sz="2400" b="1" kern="0" dirty="0">
                <a:solidFill>
                  <a:srgbClr val="005A9E"/>
                </a:solidFill>
                <a:latin typeface="+mn-ea"/>
                <a:cs typeface="+mn-ea"/>
              </a:rPr>
              <a:t>1 </a:t>
            </a:r>
            <a:r>
              <a:rPr lang="zh-CN" altLang="en-US" sz="2400" b="1" kern="0" dirty="0">
                <a:solidFill>
                  <a:srgbClr val="005A9E"/>
                </a:solidFill>
                <a:latin typeface="+mn-ea"/>
                <a:cs typeface="+mn-ea"/>
              </a:rPr>
              <a:t>人计算。</a:t>
            </a:r>
            <a:endParaRPr lang="zh-CN" altLang="en-US" sz="2400" b="1" kern="0" dirty="0">
              <a:solidFill>
                <a:srgbClr val="005A9E"/>
              </a:solidFill>
              <a:latin typeface="+mn-ea"/>
              <a:cs typeface="+mn-ea"/>
            </a:endParaRPr>
          </a:p>
          <a:p>
            <a:r>
              <a:rPr lang="zh-CN" altLang="en-US" sz="2400" b="1" kern="0" dirty="0">
                <a:solidFill>
                  <a:srgbClr val="005A9E"/>
                </a:solidFill>
                <a:latin typeface="+mn-ea"/>
                <a:cs typeface="+mn-ea"/>
              </a:rPr>
              <a:t>●</a:t>
            </a:r>
            <a:r>
              <a:rPr lang="zh-CN" altLang="zh-CN" sz="2400" b="1" kern="0" dirty="0">
                <a:solidFill>
                  <a:srgbClr val="FF0000"/>
                </a:solidFill>
                <a:latin typeface="+mn-ea"/>
                <a:cs typeface="+mn-ea"/>
              </a:rPr>
              <a:t>日间手术治疗人数</a:t>
            </a:r>
            <a:r>
              <a:rPr lang="zh-CN" altLang="en-US" sz="2400" b="1" kern="0" dirty="0">
                <a:solidFill>
                  <a:srgbClr val="005A9E"/>
                </a:solidFill>
                <a:latin typeface="+mn-ea"/>
                <a:cs typeface="+mn-ea"/>
              </a:rPr>
              <a:t>：</a:t>
            </a:r>
            <a:r>
              <a:rPr lang="zh-CN" altLang="zh-CN" sz="2400" b="1" kern="0" dirty="0">
                <a:solidFill>
                  <a:srgbClr val="005A9E"/>
                </a:solidFill>
                <a:latin typeface="+mn-ea"/>
                <a:cs typeface="+mn-ea"/>
              </a:rPr>
              <a:t>日间手术是指在日间手术室或住院部手术室内、麻醉状态下完成的手术（含介入治疗），指按照诊疗计划患者</a:t>
            </a:r>
            <a:r>
              <a:rPr lang="zh-CN" altLang="zh-CN" sz="2400" b="1" kern="0" dirty="0">
                <a:solidFill>
                  <a:srgbClr val="FF0000"/>
                </a:solidFill>
                <a:latin typeface="+mn-ea"/>
                <a:cs typeface="+mn-ea"/>
              </a:rPr>
              <a:t>在 1 日（24 小时）内入、出院完成手术或介入治疗</a:t>
            </a:r>
            <a:r>
              <a:rPr lang="zh-CN" altLang="zh-CN" sz="2400" b="1" kern="0" dirty="0">
                <a:solidFill>
                  <a:srgbClr val="005A9E"/>
                </a:solidFill>
                <a:latin typeface="+mn-ea"/>
                <a:cs typeface="+mn-ea"/>
              </a:rPr>
              <a:t>（</a:t>
            </a:r>
            <a:r>
              <a:rPr lang="zh-CN" altLang="zh-CN" sz="2400" b="1" kern="0" dirty="0">
                <a:solidFill>
                  <a:srgbClr val="FF0000"/>
                </a:solidFill>
                <a:latin typeface="+mn-ea"/>
                <a:cs typeface="+mn-ea"/>
              </a:rPr>
              <a:t>不包括门诊手术或门诊介入治疗</a:t>
            </a:r>
            <a:r>
              <a:rPr lang="zh-CN" altLang="zh-CN" sz="2400" b="1" kern="0" dirty="0">
                <a:solidFill>
                  <a:srgbClr val="005A9E"/>
                </a:solidFill>
                <a:latin typeface="+mn-ea"/>
                <a:cs typeface="+mn-ea"/>
              </a:rPr>
              <a:t>），如因病情需要延期住院的</a:t>
            </a:r>
            <a:r>
              <a:rPr lang="zh-CN" altLang="zh-CN" sz="2400" b="1" kern="0" dirty="0">
                <a:solidFill>
                  <a:srgbClr val="FF0000"/>
                </a:solidFill>
                <a:latin typeface="+mn-ea"/>
                <a:cs typeface="+mn-ea"/>
              </a:rPr>
              <a:t>特殊病例，住院时间不超过 48 小时。</a:t>
            </a:r>
            <a:endParaRPr lang="zh-CN" altLang="en-US" sz="2400" b="1" kern="0" dirty="0">
              <a:solidFill>
                <a:srgbClr val="FF0000"/>
              </a:solidFill>
              <a:latin typeface="+mn-ea"/>
              <a:cs typeface="+mn-ea"/>
            </a:endParaRPr>
          </a:p>
        </p:txBody>
      </p:sp>
      <p:sp>
        <p:nvSpPr>
          <p:cNvPr id="10" name="文本框 9"/>
          <p:cNvSpPr txBox="1"/>
          <p:nvPr/>
        </p:nvSpPr>
        <p:spPr>
          <a:xfrm>
            <a:off x="109345" y="964895"/>
            <a:ext cx="2699828" cy="288990"/>
          </a:xfrm>
          <a:prstGeom prst="rect">
            <a:avLst/>
          </a:prstGeom>
          <a:noFill/>
          <a:ln w="28575">
            <a:solidFill>
              <a:srgbClr val="FF0000"/>
            </a:solidFill>
          </a:ln>
        </p:spPr>
        <p:txBody>
          <a:bodyPr wrap="square" rtlCol="0">
            <a:spAutoFit/>
          </a:bodyPr>
          <a:lstStyle/>
          <a:p>
            <a:pPr>
              <a:lnSpc>
                <a:spcPts val="1200"/>
              </a:lnSpc>
            </a:pPr>
            <a:endParaRPr lang="zh-CN" altLang="en-US" sz="2400" dirty="0"/>
          </a:p>
        </p:txBody>
      </p:sp>
      <p:sp>
        <p:nvSpPr>
          <p:cNvPr id="11" name="文本框 10"/>
          <p:cNvSpPr txBox="1"/>
          <p:nvPr/>
        </p:nvSpPr>
        <p:spPr>
          <a:xfrm>
            <a:off x="559674" y="1634920"/>
            <a:ext cx="2473500" cy="275460"/>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sp>
        <p:nvSpPr>
          <p:cNvPr id="13" name="文本框 12"/>
          <p:cNvSpPr txBox="1"/>
          <p:nvPr/>
        </p:nvSpPr>
        <p:spPr>
          <a:xfrm>
            <a:off x="543352" y="2349743"/>
            <a:ext cx="2455510"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5" name="文本框 4"/>
          <p:cNvSpPr txBox="1"/>
          <p:nvPr/>
        </p:nvSpPr>
        <p:spPr>
          <a:xfrm>
            <a:off x="559673" y="3029325"/>
            <a:ext cx="2055565"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4"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nvSpPr>
        <p:spPr bwMode="auto">
          <a:xfrm>
            <a:off x="2906289" y="2133650"/>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01</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nvCxnSpPr>
        <p:spPr>
          <a:xfrm>
            <a:off x="3785261" y="2204251"/>
            <a:ext cx="0" cy="556586"/>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3876527" y="2133650"/>
            <a:ext cx="3359815" cy="697788"/>
          </a:xfrm>
          <a:prstGeom prst="rect">
            <a:avLst/>
          </a:prstGeom>
          <a:noFill/>
          <a:effectLst/>
        </p:spPr>
        <p:txBody>
          <a:bodyPr wrap="square" lIns="121898" tIns="60948" rIns="121898" bIns="60948">
            <a:spAutoFit/>
          </a:bodyPr>
          <a:lstStyle/>
          <a:p>
            <a:pPr defTabSz="1218565">
              <a:defRPr/>
            </a:pPr>
            <a:r>
              <a:rPr lang="zh-CN" altLang="en-US" sz="3700" b="1" dirty="0">
                <a:latin typeface="微软雅黑" panose="020B0503020204020204" pitchFamily="34" charset="-122"/>
                <a:ea typeface="微软雅黑" panose="020B0503020204020204" pitchFamily="34" charset="-122"/>
              </a:rPr>
              <a:t>名录库管理</a:t>
            </a:r>
            <a:endParaRPr lang="zh-CN" altLang="en-US" sz="3700" b="1" dirty="0">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6527254" y="2482544"/>
            <a:ext cx="2328424" cy="0"/>
          </a:xfrm>
          <a:prstGeom prst="line">
            <a:avLst/>
          </a:prstGeom>
          <a:noFill/>
          <a:ln w="9525" cap="flat" cmpd="sng" algn="ctr">
            <a:solidFill>
              <a:schemeClr val="tx1">
                <a:lumMod val="65000"/>
                <a:lumOff val="35000"/>
              </a:schemeClr>
            </a:solidFill>
            <a:prstDash val="dash"/>
            <a:tailEnd type="oval"/>
          </a:ln>
          <a:effectLst/>
        </p:spPr>
      </p:cxnSp>
      <p:sp>
        <p:nvSpPr>
          <p:cNvPr id="74" name="标题层"/>
          <p:cNvSpPr txBox="1"/>
          <p:nvPr/>
        </p:nvSpPr>
        <p:spPr bwMode="auto">
          <a:xfrm>
            <a:off x="8765499" y="2256789"/>
            <a:ext cx="875655" cy="451510"/>
          </a:xfrm>
          <a:prstGeom prst="rect">
            <a:avLst/>
          </a:prstGeom>
          <a:noFill/>
          <a:effectLst/>
        </p:spPr>
        <p:txBody>
          <a:bodyPr wrap="square" lIns="121898" tIns="60948" rIns="121898" bIns="60948">
            <a:spAutoFit/>
          </a:bodyPr>
          <a:lstStyle/>
          <a:p>
            <a:pPr algn="ctr" defTabSz="1218565">
              <a:defRPr/>
            </a:pPr>
            <a:r>
              <a:rPr lang="en-US" altLang="zh-CN"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P3</a:t>
            </a:r>
            <a:endParaRPr lang="zh-CN" altLang="en-US"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90" name="标题层"/>
          <p:cNvSpPr txBox="1"/>
          <p:nvPr/>
        </p:nvSpPr>
        <p:spPr bwMode="auto">
          <a:xfrm>
            <a:off x="2906289" y="316688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nvCxnSpPr>
        <p:spPr>
          <a:xfrm>
            <a:off x="3785261" y="3237484"/>
            <a:ext cx="0" cy="556586"/>
          </a:xfrm>
          <a:prstGeom prst="line">
            <a:avLst/>
          </a:prstGeom>
          <a:noFill/>
          <a:ln w="9525" cap="flat" cmpd="sng" algn="ctr">
            <a:solidFill>
              <a:schemeClr val="tx1">
                <a:lumMod val="65000"/>
                <a:lumOff val="35000"/>
              </a:schemeClr>
            </a:solidFill>
            <a:prstDash val="solid"/>
          </a:ln>
          <a:effectLst/>
        </p:spPr>
      </p:cxnSp>
      <p:sp>
        <p:nvSpPr>
          <p:cNvPr id="92" name="标题层"/>
          <p:cNvSpPr txBox="1"/>
          <p:nvPr/>
        </p:nvSpPr>
        <p:spPr bwMode="auto">
          <a:xfrm>
            <a:off x="3876527" y="3166883"/>
            <a:ext cx="3359815" cy="697788"/>
          </a:xfrm>
          <a:prstGeom prst="rect">
            <a:avLst/>
          </a:prstGeom>
          <a:noFill/>
          <a:effectLst/>
        </p:spPr>
        <p:txBody>
          <a:bodyPr wrap="square" lIns="121898" tIns="60948" rIns="121898" bIns="60948">
            <a:spAutoFit/>
          </a:bodyPr>
          <a:lstStyle/>
          <a:p>
            <a:pPr defTabSz="1218565">
              <a:defRPr/>
            </a:pPr>
            <a:r>
              <a:rPr lang="zh-CN" altLang="en-US" sz="3700" b="1" dirty="0">
                <a:solidFill>
                  <a:srgbClr val="319095"/>
                </a:solidFill>
                <a:latin typeface="微软雅黑" panose="020B0503020204020204" pitchFamily="34" charset="-122"/>
                <a:ea typeface="微软雅黑" panose="020B0503020204020204" pitchFamily="34" charset="-122"/>
              </a:rPr>
              <a:t>报表说明</a:t>
            </a:r>
            <a:endParaRPr lang="zh-CN" altLang="en-US" sz="3700" b="1" dirty="0">
              <a:solidFill>
                <a:srgbClr val="319095"/>
              </a:solidFill>
              <a:latin typeface="微软雅黑" panose="020B0503020204020204" pitchFamily="34" charset="-122"/>
              <a:ea typeface="微软雅黑" panose="020B0503020204020204" pitchFamily="34" charset="-122"/>
            </a:endParaRPr>
          </a:p>
        </p:txBody>
      </p:sp>
      <p:cxnSp>
        <p:nvCxnSpPr>
          <p:cNvPr id="93" name="直接连接符 92"/>
          <p:cNvCxnSpPr/>
          <p:nvPr/>
        </p:nvCxnSpPr>
        <p:spPr>
          <a:xfrm>
            <a:off x="5993219" y="3515777"/>
            <a:ext cx="2862459" cy="0"/>
          </a:xfrm>
          <a:prstGeom prst="line">
            <a:avLst/>
          </a:prstGeom>
          <a:noFill/>
          <a:ln w="9525" cap="flat" cmpd="sng" algn="ctr">
            <a:solidFill>
              <a:schemeClr val="tx1">
                <a:lumMod val="65000"/>
                <a:lumOff val="35000"/>
              </a:schemeClr>
            </a:solidFill>
            <a:prstDash val="dash"/>
            <a:tailEnd type="oval"/>
          </a:ln>
          <a:effectLst/>
        </p:spPr>
      </p:cxnSp>
      <p:sp>
        <p:nvSpPr>
          <p:cNvPr id="94" name="标题层"/>
          <p:cNvSpPr txBox="1"/>
          <p:nvPr/>
        </p:nvSpPr>
        <p:spPr bwMode="auto">
          <a:xfrm>
            <a:off x="8765499" y="3290022"/>
            <a:ext cx="875655" cy="451510"/>
          </a:xfrm>
          <a:prstGeom prst="rect">
            <a:avLst/>
          </a:prstGeom>
          <a:noFill/>
          <a:effectLst/>
        </p:spPr>
        <p:txBody>
          <a:bodyPr wrap="square" lIns="121898" tIns="60948" rIns="121898" bIns="60948">
            <a:spAutoFit/>
          </a:bodyPr>
          <a:lstStyle/>
          <a:p>
            <a:pPr algn="ctr" defTabSz="1218565">
              <a:defRPr/>
            </a:pPr>
            <a:r>
              <a:rPr lang="en-US" altLang="zh-CN" kern="0" dirty="0">
                <a:solidFill>
                  <a:srgbClr val="319095"/>
                </a:solidFill>
                <a:latin typeface="Impact" panose="020B0806030902050204" pitchFamily="34" charset="0"/>
                <a:ea typeface="微软雅黑" panose="020B0503020204020204" pitchFamily="34" charset="-122"/>
                <a:cs typeface="Arial" panose="020B0604020202020204" pitchFamily="34" charset="0"/>
              </a:rPr>
              <a:t>P6</a:t>
            </a:r>
            <a:endParaRPr lang="zh-CN" altLang="en-US" kern="0" dirty="0">
              <a:solidFill>
                <a:srgbClr val="319095"/>
              </a:solidFill>
              <a:latin typeface="Impact" panose="020B0806030902050204" pitchFamily="34" charset="0"/>
              <a:ea typeface="微软雅黑" panose="020B0503020204020204" pitchFamily="34" charset="-122"/>
              <a:cs typeface="Arial" panose="020B0604020202020204" pitchFamily="34" charset="0"/>
            </a:endParaRPr>
          </a:p>
        </p:txBody>
      </p:sp>
      <p:sp>
        <p:nvSpPr>
          <p:cNvPr id="95" name="标题层"/>
          <p:cNvSpPr txBox="1"/>
          <p:nvPr/>
        </p:nvSpPr>
        <p:spPr bwMode="auto">
          <a:xfrm>
            <a:off x="2906289" y="4200116"/>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nvCxnSpPr>
        <p:spPr>
          <a:xfrm>
            <a:off x="3785261" y="4270717"/>
            <a:ext cx="0" cy="556586"/>
          </a:xfrm>
          <a:prstGeom prst="line">
            <a:avLst/>
          </a:prstGeom>
          <a:noFill/>
          <a:ln w="9525" cap="flat" cmpd="sng" algn="ctr">
            <a:solidFill>
              <a:schemeClr val="tx1">
                <a:lumMod val="65000"/>
                <a:lumOff val="35000"/>
              </a:schemeClr>
            </a:solidFill>
            <a:prstDash val="solid"/>
          </a:ln>
          <a:effectLst/>
        </p:spPr>
      </p:cxnSp>
      <p:sp>
        <p:nvSpPr>
          <p:cNvPr id="97" name="标题层"/>
          <p:cNvSpPr txBox="1"/>
          <p:nvPr/>
        </p:nvSpPr>
        <p:spPr bwMode="auto">
          <a:xfrm>
            <a:off x="3876527" y="4200116"/>
            <a:ext cx="3359815" cy="697788"/>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指标说明</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5993219" y="4549010"/>
            <a:ext cx="2862459" cy="0"/>
          </a:xfrm>
          <a:prstGeom prst="line">
            <a:avLst/>
          </a:prstGeom>
          <a:noFill/>
          <a:ln w="9525" cap="flat" cmpd="sng" algn="ctr">
            <a:solidFill>
              <a:schemeClr val="tx1">
                <a:lumMod val="65000"/>
                <a:lumOff val="35000"/>
              </a:schemeClr>
            </a:solidFill>
            <a:prstDash val="dash"/>
            <a:tailEnd type="oval"/>
          </a:ln>
          <a:effectLst/>
        </p:spPr>
      </p:cxnSp>
      <p:sp>
        <p:nvSpPr>
          <p:cNvPr id="99" name="标题层"/>
          <p:cNvSpPr txBox="1"/>
          <p:nvPr/>
        </p:nvSpPr>
        <p:spPr bwMode="auto">
          <a:xfrm>
            <a:off x="8765499" y="4323255"/>
            <a:ext cx="875655" cy="451510"/>
          </a:xfrm>
          <a:prstGeom prst="rect">
            <a:avLst/>
          </a:prstGeom>
          <a:noFill/>
          <a:effectLst/>
        </p:spPr>
        <p:txBody>
          <a:bodyPr wrap="square" lIns="121898" tIns="60948" rIns="121898" bIns="60948">
            <a:spAutoFit/>
          </a:bodyPr>
          <a:lstStyle/>
          <a:p>
            <a:pPr algn="ctr" defTabSz="1218565">
              <a:defRPr/>
            </a:pPr>
            <a:r>
              <a:rPr lang="en-US" altLang="zh-CN"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P9</a:t>
            </a:r>
            <a:endParaRPr lang="zh-CN" altLang="en-US"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31" name="矩形 30"/>
          <p:cNvSpPr/>
          <p:nvPr/>
        </p:nvSpPr>
        <p:spPr>
          <a:xfrm>
            <a:off x="0" y="0"/>
            <a:ext cx="12192000" cy="1125538"/>
          </a:xfrm>
          <a:prstGeom prst="rect">
            <a:avLst/>
          </a:prstGeom>
          <a:solidFill>
            <a:srgbClr val="319095"/>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defTabSz="914400"/>
            <a:endParaRPr lang="zh-CN" altLang="en-US" sz="1800" kern="0">
              <a:solidFill>
                <a:prstClr val="white"/>
              </a:solidFill>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0" y="6615474"/>
            <a:ext cx="12190412" cy="244114"/>
            <a:chOff x="-42912" y="6615474"/>
            <a:chExt cx="12190412" cy="244114"/>
          </a:xfrm>
        </p:grpSpPr>
        <p:sp>
          <p:nvSpPr>
            <p:cNvPr id="25" name="六边形 24"/>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8" name="六边形 27"/>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400"/>
                                        <p:tgtEl>
                                          <p:spTgt spid="74"/>
                                        </p:tgtEl>
                                        <p:attrNameLst>
                                          <p:attrName>ppt_y</p:attrName>
                                        </p:attrNameLst>
                                      </p:cBhvr>
                                      <p:tavLst>
                                        <p:tav tm="0">
                                          <p:val>
                                            <p:strVal val="#ppt_y+#ppt_h*1.125000"/>
                                          </p:val>
                                        </p:tav>
                                        <p:tav tm="100000">
                                          <p:val>
                                            <p:strVal val="#ppt_y"/>
                                          </p:val>
                                        </p:tav>
                                      </p:tavLst>
                                    </p:anim>
                                    <p:animEffect transition="in" filter="wipe(up)">
                                      <p:cBhvr>
                                        <p:cTn id="35" dur="400"/>
                                        <p:tgtEl>
                                          <p:spTgt spid="74"/>
                                        </p:tgtEl>
                                      </p:cBhvr>
                                    </p:animEffect>
                                  </p:childTnLst>
                                </p:cTn>
                              </p:par>
                            </p:childTnLst>
                          </p:cTn>
                        </p:par>
                        <p:par>
                          <p:cTn id="36" fill="hold">
                            <p:stCondLst>
                              <p:cond delay="3500"/>
                            </p:stCondLst>
                            <p:childTnLst>
                              <p:par>
                                <p:cTn id="37" presetID="47" presetClass="entr" presetSubtype="0"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600"/>
                                        <p:tgtEl>
                                          <p:spTgt spid="91"/>
                                        </p:tgtEl>
                                      </p:cBhvr>
                                    </p:animEffect>
                                    <p:anim calcmode="lin" valueType="num">
                                      <p:cBhvr>
                                        <p:cTn id="40" dur="600" fill="hold"/>
                                        <p:tgtEl>
                                          <p:spTgt spid="91"/>
                                        </p:tgtEl>
                                        <p:attrNameLst>
                                          <p:attrName>ppt_x</p:attrName>
                                        </p:attrNameLst>
                                      </p:cBhvr>
                                      <p:tavLst>
                                        <p:tav tm="0">
                                          <p:val>
                                            <p:strVal val="#ppt_x"/>
                                          </p:val>
                                        </p:tav>
                                        <p:tav tm="100000">
                                          <p:val>
                                            <p:strVal val="#ppt_x"/>
                                          </p:val>
                                        </p:tav>
                                      </p:tavLst>
                                    </p:anim>
                                    <p:anim calcmode="lin" valueType="num">
                                      <p:cBhvr>
                                        <p:cTn id="41" dur="6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2" presetClass="entr" presetSubtype="8" decel="52500"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400" fill="hold"/>
                                        <p:tgtEl>
                                          <p:spTgt spid="90"/>
                                        </p:tgtEl>
                                        <p:attrNameLst>
                                          <p:attrName>ppt_x</p:attrName>
                                        </p:attrNameLst>
                                      </p:cBhvr>
                                      <p:tavLst>
                                        <p:tav tm="0">
                                          <p:val>
                                            <p:strVal val="0-#ppt_w/2"/>
                                          </p:val>
                                        </p:tav>
                                        <p:tav tm="100000">
                                          <p:val>
                                            <p:strVal val="#ppt_x"/>
                                          </p:val>
                                        </p:tav>
                                      </p:tavLst>
                                    </p:anim>
                                    <p:anim calcmode="lin" valueType="num">
                                      <p:cBhvr additive="base">
                                        <p:cTn id="46" dur="400" fill="hold"/>
                                        <p:tgtEl>
                                          <p:spTgt spid="90"/>
                                        </p:tgtEl>
                                        <p:attrNameLst>
                                          <p:attrName>ppt_y</p:attrName>
                                        </p:attrNameLst>
                                      </p:cBhvr>
                                      <p:tavLst>
                                        <p:tav tm="0">
                                          <p:val>
                                            <p:strVal val="#ppt_y"/>
                                          </p:val>
                                        </p:tav>
                                        <p:tav tm="100000">
                                          <p:val>
                                            <p:strVal val="#ppt_y"/>
                                          </p:val>
                                        </p:tav>
                                      </p:tavLst>
                                    </p:anim>
                                  </p:childTnLst>
                                </p:cTn>
                              </p:par>
                              <p:par>
                                <p:cTn id="47" presetID="2" presetClass="entr" presetSubtype="2" decel="5250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 calcmode="lin" valueType="num">
                                      <p:cBhvr additive="base">
                                        <p:cTn id="49" dur="400" fill="hold"/>
                                        <p:tgtEl>
                                          <p:spTgt spid="92"/>
                                        </p:tgtEl>
                                        <p:attrNameLst>
                                          <p:attrName>ppt_x</p:attrName>
                                        </p:attrNameLst>
                                      </p:cBhvr>
                                      <p:tavLst>
                                        <p:tav tm="0">
                                          <p:val>
                                            <p:strVal val="1+#ppt_w/2"/>
                                          </p:val>
                                        </p:tav>
                                        <p:tav tm="100000">
                                          <p:val>
                                            <p:strVal val="#ppt_x"/>
                                          </p:val>
                                        </p:tav>
                                      </p:tavLst>
                                    </p:anim>
                                    <p:anim calcmode="lin" valueType="num">
                                      <p:cBhvr additive="base">
                                        <p:cTn id="50" dur="400" fill="hold"/>
                                        <p:tgtEl>
                                          <p:spTgt spid="9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5500"/>
                            </p:stCondLst>
                            <p:childTnLst>
                              <p:par>
                                <p:cTn id="56" presetID="12" presetClass="entr" presetSubtype="4" fill="hold" grpId="0" nodeType="after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additive="base">
                                        <p:cTn id="58" dur="400"/>
                                        <p:tgtEl>
                                          <p:spTgt spid="94"/>
                                        </p:tgtEl>
                                        <p:attrNameLst>
                                          <p:attrName>ppt_y</p:attrName>
                                        </p:attrNameLst>
                                      </p:cBhvr>
                                      <p:tavLst>
                                        <p:tav tm="0">
                                          <p:val>
                                            <p:strVal val="#ppt_y+#ppt_h*1.125000"/>
                                          </p:val>
                                        </p:tav>
                                        <p:tav tm="100000">
                                          <p:val>
                                            <p:strVal val="#ppt_y"/>
                                          </p:val>
                                        </p:tav>
                                      </p:tavLst>
                                    </p:anim>
                                    <p:animEffect transition="in" filter="wipe(up)">
                                      <p:cBhvr>
                                        <p:cTn id="59" dur="400"/>
                                        <p:tgtEl>
                                          <p:spTgt spid="94"/>
                                        </p:tgtEl>
                                      </p:cBhvr>
                                    </p:animEffect>
                                  </p:childTnLst>
                                </p:cTn>
                              </p:par>
                            </p:childTnLst>
                          </p:cTn>
                        </p:par>
                        <p:par>
                          <p:cTn id="60" fill="hold">
                            <p:stCondLst>
                              <p:cond delay="6000"/>
                            </p:stCondLst>
                            <p:childTnLst>
                              <p:par>
                                <p:cTn id="61" presetID="47" presetClass="entr" presetSubtype="0"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600"/>
                                        <p:tgtEl>
                                          <p:spTgt spid="96"/>
                                        </p:tgtEl>
                                      </p:cBhvr>
                                    </p:animEffect>
                                    <p:anim calcmode="lin" valueType="num">
                                      <p:cBhvr>
                                        <p:cTn id="64" dur="600" fill="hold"/>
                                        <p:tgtEl>
                                          <p:spTgt spid="96"/>
                                        </p:tgtEl>
                                        <p:attrNameLst>
                                          <p:attrName>ppt_x</p:attrName>
                                        </p:attrNameLst>
                                      </p:cBhvr>
                                      <p:tavLst>
                                        <p:tav tm="0">
                                          <p:val>
                                            <p:strVal val="#ppt_x"/>
                                          </p:val>
                                        </p:tav>
                                        <p:tav tm="100000">
                                          <p:val>
                                            <p:strVal val="#ppt_x"/>
                                          </p:val>
                                        </p:tav>
                                      </p:tavLst>
                                    </p:anim>
                                    <p:anim calcmode="lin" valueType="num">
                                      <p:cBhvr>
                                        <p:cTn id="65" dur="600" fill="hold"/>
                                        <p:tgtEl>
                                          <p:spTgt spid="96"/>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8" decel="52500"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400" fill="hold"/>
                                        <p:tgtEl>
                                          <p:spTgt spid="95"/>
                                        </p:tgtEl>
                                        <p:attrNameLst>
                                          <p:attrName>ppt_x</p:attrName>
                                        </p:attrNameLst>
                                      </p:cBhvr>
                                      <p:tavLst>
                                        <p:tav tm="0">
                                          <p:val>
                                            <p:strVal val="0-#ppt_w/2"/>
                                          </p:val>
                                        </p:tav>
                                        <p:tav tm="100000">
                                          <p:val>
                                            <p:strVal val="#ppt_x"/>
                                          </p:val>
                                        </p:tav>
                                      </p:tavLst>
                                    </p:anim>
                                    <p:anim calcmode="lin" valueType="num">
                                      <p:cBhvr additive="base">
                                        <p:cTn id="70" dur="400" fill="hold"/>
                                        <p:tgtEl>
                                          <p:spTgt spid="95"/>
                                        </p:tgtEl>
                                        <p:attrNameLst>
                                          <p:attrName>ppt_y</p:attrName>
                                        </p:attrNameLst>
                                      </p:cBhvr>
                                      <p:tavLst>
                                        <p:tav tm="0">
                                          <p:val>
                                            <p:strVal val="#ppt_y"/>
                                          </p:val>
                                        </p:tav>
                                        <p:tav tm="100000">
                                          <p:val>
                                            <p:strVal val="#ppt_y"/>
                                          </p:val>
                                        </p:tav>
                                      </p:tavLst>
                                    </p:anim>
                                  </p:childTnLst>
                                </p:cTn>
                              </p:par>
                              <p:par>
                                <p:cTn id="71" presetID="2" presetClass="entr" presetSubtype="2" decel="52500" fill="hold" grpId="0" nodeType="withEffect">
                                  <p:stCondLst>
                                    <p:cond delay="0"/>
                                  </p:stCondLst>
                                  <p:childTnLst>
                                    <p:set>
                                      <p:cBhvr>
                                        <p:cTn id="72" dur="1" fill="hold">
                                          <p:stCondLst>
                                            <p:cond delay="0"/>
                                          </p:stCondLst>
                                        </p:cTn>
                                        <p:tgtEl>
                                          <p:spTgt spid="97"/>
                                        </p:tgtEl>
                                        <p:attrNameLst>
                                          <p:attrName>style.visibility</p:attrName>
                                        </p:attrNameLst>
                                      </p:cBhvr>
                                      <p:to>
                                        <p:strVal val="visible"/>
                                      </p:to>
                                    </p:set>
                                    <p:anim calcmode="lin" valueType="num">
                                      <p:cBhvr additive="base">
                                        <p:cTn id="73" dur="400" fill="hold"/>
                                        <p:tgtEl>
                                          <p:spTgt spid="97"/>
                                        </p:tgtEl>
                                        <p:attrNameLst>
                                          <p:attrName>ppt_x</p:attrName>
                                        </p:attrNameLst>
                                      </p:cBhvr>
                                      <p:tavLst>
                                        <p:tav tm="0">
                                          <p:val>
                                            <p:strVal val="1+#ppt_w/2"/>
                                          </p:val>
                                        </p:tav>
                                        <p:tav tm="100000">
                                          <p:val>
                                            <p:strVal val="#ppt_x"/>
                                          </p:val>
                                        </p:tav>
                                      </p:tavLst>
                                    </p:anim>
                                    <p:anim calcmode="lin" valueType="num">
                                      <p:cBhvr additive="base">
                                        <p:cTn id="74" dur="400" fill="hold"/>
                                        <p:tgtEl>
                                          <p:spTgt spid="97"/>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2" presetClass="entr" presetSubtype="8" fill="hold" nodeType="after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wipe(left)">
                                      <p:cBhvr>
                                        <p:cTn id="78" dur="500"/>
                                        <p:tgtEl>
                                          <p:spTgt spid="98"/>
                                        </p:tgtEl>
                                      </p:cBhvr>
                                    </p:animEffect>
                                  </p:childTnLst>
                                </p:cTn>
                              </p:par>
                            </p:childTnLst>
                          </p:cTn>
                        </p:par>
                        <p:par>
                          <p:cTn id="79" fill="hold">
                            <p:stCondLst>
                              <p:cond delay="8000"/>
                            </p:stCondLst>
                            <p:childTnLst>
                              <p:par>
                                <p:cTn id="80" presetID="12" presetClass="entr" presetSubtype="4" fill="hold" grpId="0" nodeType="afterEffect">
                                  <p:stCondLst>
                                    <p:cond delay="0"/>
                                  </p:stCondLst>
                                  <p:childTnLst>
                                    <p:set>
                                      <p:cBhvr>
                                        <p:cTn id="81" dur="1" fill="hold">
                                          <p:stCondLst>
                                            <p:cond delay="0"/>
                                          </p:stCondLst>
                                        </p:cTn>
                                        <p:tgtEl>
                                          <p:spTgt spid="99"/>
                                        </p:tgtEl>
                                        <p:attrNameLst>
                                          <p:attrName>style.visibility</p:attrName>
                                        </p:attrNameLst>
                                      </p:cBhvr>
                                      <p:to>
                                        <p:strVal val="visible"/>
                                      </p:to>
                                    </p:set>
                                    <p:anim calcmode="lin" valueType="num">
                                      <p:cBhvr additive="base">
                                        <p:cTn id="82" dur="400"/>
                                        <p:tgtEl>
                                          <p:spTgt spid="99"/>
                                        </p:tgtEl>
                                        <p:attrNameLst>
                                          <p:attrName>ppt_y</p:attrName>
                                        </p:attrNameLst>
                                      </p:cBhvr>
                                      <p:tavLst>
                                        <p:tav tm="0">
                                          <p:val>
                                            <p:strVal val="#ppt_y+#ppt_h*1.125000"/>
                                          </p:val>
                                        </p:tav>
                                        <p:tav tm="100000">
                                          <p:val>
                                            <p:strVal val="#ppt_y"/>
                                          </p:val>
                                        </p:tav>
                                      </p:tavLst>
                                    </p:anim>
                                    <p:animEffect transition="in" filter="wipe(up)">
                                      <p:cBhvr>
                                        <p:cTn id="83" dur="4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4" grpId="0"/>
      <p:bldP spid="90" grpId="0"/>
      <p:bldP spid="92" grpId="0"/>
      <p:bldP spid="94" grpId="0"/>
      <p:bldP spid="95" grpId="0"/>
      <p:bldP spid="97" grpId="0"/>
      <p:bldP spid="99"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909" y="909514"/>
            <a:ext cx="5265782" cy="5944909"/>
          </a:xfrm>
          <a:prstGeom prst="rect">
            <a:avLst/>
          </a:prstGeom>
        </p:spPr>
      </p:pic>
      <p:sp>
        <p:nvSpPr>
          <p:cNvPr id="19" name="TextBox 43"/>
          <p:cNvSpPr txBox="1">
            <a:spLocks noChangeArrowheads="1"/>
          </p:cNvSpPr>
          <p:nvPr/>
        </p:nvSpPr>
        <p:spPr bwMode="auto">
          <a:xfrm>
            <a:off x="2590428" y="189434"/>
            <a:ext cx="8013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149215" y="762635"/>
            <a:ext cx="7031990" cy="6091555"/>
          </a:xfrm>
          <a:prstGeom prst="rect">
            <a:avLst/>
          </a:prstGeom>
          <a:solidFill>
            <a:schemeClr val="bg1"/>
          </a:solidFill>
          <a:ln w="19050">
            <a:solidFill>
              <a:srgbClr val="FF0000"/>
            </a:solidFill>
          </a:ln>
        </p:spPr>
        <p:txBody>
          <a:bodyPr wrap="square" rtlCol="0">
            <a:noAutofit/>
          </a:bodyPr>
          <a:lstStyle/>
          <a:p>
            <a:r>
              <a:rPr lang="zh-CN" altLang="en-US" sz="2300" b="1" kern="0" dirty="0">
                <a:solidFill>
                  <a:srgbClr val="005A9E"/>
                </a:solidFill>
                <a:latin typeface="+mn-ea"/>
                <a:cs typeface="+mn-ea"/>
              </a:rPr>
              <a:t>●</a:t>
            </a:r>
            <a:r>
              <a:rPr lang="zh-CN" altLang="en-US" sz="2300" b="1" kern="0" dirty="0">
                <a:solidFill>
                  <a:srgbClr val="FF0000"/>
                </a:solidFill>
                <a:latin typeface="+mn-ea"/>
                <a:cs typeface="+mn-ea"/>
              </a:rPr>
              <a:t>中医参与手术</a:t>
            </a:r>
            <a:r>
              <a:rPr lang="zh-CN" altLang="en-US" sz="2300" b="1" kern="0" dirty="0">
                <a:solidFill>
                  <a:srgbClr val="FF0000"/>
                </a:solidFill>
                <a:highlight>
                  <a:srgbClr val="FFFF00"/>
                </a:highlight>
                <a:latin typeface="+mn-ea"/>
                <a:cs typeface="+mn-ea"/>
              </a:rPr>
              <a:t>治疗</a:t>
            </a:r>
            <a:r>
              <a:rPr lang="zh-CN" altLang="en-US" sz="2300" b="1" kern="0" dirty="0">
                <a:solidFill>
                  <a:srgbClr val="FF0000"/>
                </a:solidFill>
                <a:latin typeface="+mn-ea"/>
                <a:cs typeface="+mn-ea"/>
              </a:rPr>
              <a:t>人数：</a:t>
            </a:r>
            <a:r>
              <a:rPr lang="zh-CN" altLang="en-US" sz="2300" b="1" kern="0" dirty="0">
                <a:solidFill>
                  <a:srgbClr val="005A9E"/>
                </a:solidFill>
                <a:latin typeface="+mn-ea"/>
                <a:cs typeface="+mn-ea"/>
              </a:rPr>
              <a:t>是指本年度所有住院后出院手术患者中使用中药、中医非药物疗法的人数。统计出院的手术患者中，</a:t>
            </a:r>
            <a:r>
              <a:rPr lang="zh-CN" altLang="en-US" sz="2300" b="1" kern="0" dirty="0">
                <a:solidFill>
                  <a:srgbClr val="FF0000"/>
                </a:solidFill>
                <a:highlight>
                  <a:srgbClr val="FFFF00"/>
                </a:highlight>
                <a:latin typeface="+mn-ea"/>
                <a:cs typeface="+mn-ea"/>
              </a:rPr>
              <a:t>中医住院病案首页</a:t>
            </a:r>
            <a:r>
              <a:rPr lang="zh-CN" altLang="en-US" sz="2300" b="1" kern="0" dirty="0">
                <a:solidFill>
                  <a:srgbClr val="FF0000"/>
                </a:solidFill>
                <a:latin typeface="+mn-ea"/>
                <a:cs typeface="+mn-ea"/>
              </a:rPr>
              <a:t>住院费用</a:t>
            </a:r>
            <a:r>
              <a:rPr lang="zh-CN" altLang="en-US" sz="2300" b="1" kern="0" dirty="0">
                <a:solidFill>
                  <a:srgbClr val="005A9E"/>
                </a:solidFill>
                <a:latin typeface="+mn-ea"/>
                <a:cs typeface="+mn-ea"/>
              </a:rPr>
              <a:t>部分项目 </a:t>
            </a:r>
            <a:r>
              <a:rPr lang="en-US" altLang="zh-CN" sz="2300" b="1" kern="0" dirty="0">
                <a:solidFill>
                  <a:srgbClr val="FF0000"/>
                </a:solidFill>
                <a:latin typeface="+mn-ea"/>
                <a:cs typeface="+mn-ea"/>
              </a:rPr>
              <a:t>5 </a:t>
            </a:r>
            <a:r>
              <a:rPr lang="zh-CN" altLang="en-US" sz="2300" b="1" kern="0" dirty="0">
                <a:solidFill>
                  <a:srgbClr val="FF0000"/>
                </a:solidFill>
                <a:latin typeface="+mn-ea"/>
                <a:cs typeface="+mn-ea"/>
              </a:rPr>
              <a:t>中医类费用＞</a:t>
            </a:r>
            <a:r>
              <a:rPr lang="en-US" altLang="zh-CN" sz="2300" b="1" kern="0" dirty="0">
                <a:solidFill>
                  <a:srgbClr val="FF0000"/>
                </a:solidFill>
                <a:latin typeface="+mn-ea"/>
                <a:cs typeface="+mn-ea"/>
              </a:rPr>
              <a:t>0</a:t>
            </a:r>
            <a:r>
              <a:rPr lang="zh-CN" altLang="en-US" sz="2300" b="1" kern="0" dirty="0">
                <a:solidFill>
                  <a:srgbClr val="005A9E"/>
                </a:solidFill>
                <a:latin typeface="+mn-ea"/>
                <a:cs typeface="+mn-ea"/>
              </a:rPr>
              <a:t>，项目 </a:t>
            </a:r>
            <a:r>
              <a:rPr lang="en-US" altLang="zh-CN" sz="2300" b="1" kern="0" dirty="0">
                <a:solidFill>
                  <a:srgbClr val="FF0000"/>
                </a:solidFill>
                <a:latin typeface="+mn-ea"/>
                <a:cs typeface="+mn-ea"/>
              </a:rPr>
              <a:t>7 </a:t>
            </a:r>
            <a:r>
              <a:rPr lang="zh-CN" altLang="en-US" sz="2300" b="1" kern="0" dirty="0">
                <a:solidFill>
                  <a:srgbClr val="FF0000"/>
                </a:solidFill>
                <a:latin typeface="+mn-ea"/>
                <a:cs typeface="+mn-ea"/>
              </a:rPr>
              <a:t>中药类费用＞</a:t>
            </a:r>
            <a:r>
              <a:rPr lang="en-US" altLang="zh-CN" sz="2300" b="1" kern="0" dirty="0">
                <a:solidFill>
                  <a:srgbClr val="FF0000"/>
                </a:solidFill>
                <a:latin typeface="+mn-ea"/>
                <a:cs typeface="+mn-ea"/>
              </a:rPr>
              <a:t>0 </a:t>
            </a:r>
            <a:r>
              <a:rPr lang="zh-CN" altLang="en-US" sz="2300" b="1" kern="0" dirty="0">
                <a:solidFill>
                  <a:srgbClr val="005A9E"/>
                </a:solidFill>
                <a:latin typeface="+mn-ea"/>
                <a:cs typeface="+mn-ea"/>
              </a:rPr>
              <a:t>的人数。</a:t>
            </a:r>
            <a:endParaRPr lang="en-US" altLang="zh-CN" sz="2300" b="1" kern="0" dirty="0">
              <a:solidFill>
                <a:srgbClr val="FF0000"/>
              </a:solidFill>
              <a:latin typeface="+mn-ea"/>
              <a:cs typeface="+mn-ea"/>
            </a:endParaRPr>
          </a:p>
          <a:p>
            <a:r>
              <a:rPr lang="zh-CN" altLang="en-US" sz="2300" b="1" kern="0" dirty="0">
                <a:solidFill>
                  <a:srgbClr val="005A9E"/>
                </a:solidFill>
                <a:latin typeface="+mn-ea"/>
                <a:cs typeface="+mn-ea"/>
              </a:rPr>
              <a:t>●</a:t>
            </a:r>
            <a:r>
              <a:rPr lang="zh-CN" altLang="en-US" sz="2300" b="1" kern="0" dirty="0">
                <a:solidFill>
                  <a:srgbClr val="FF0000"/>
                </a:solidFill>
                <a:latin typeface="+mn-ea"/>
                <a:cs typeface="+mn-ea"/>
              </a:rPr>
              <a:t>中医参与三、四级手术治疗人数：是指本年度所有住院后出院</a:t>
            </a:r>
            <a:r>
              <a:rPr lang="zh-CN" altLang="en-US" sz="2300" b="1" kern="0" dirty="0">
                <a:solidFill>
                  <a:srgbClr val="005A9E"/>
                </a:solidFill>
                <a:latin typeface="+mn-ea"/>
                <a:cs typeface="+mn-ea"/>
              </a:rPr>
              <a:t>三、四级手术患者中使用中药、中医非药物疗法的人数。统计出院的三、四级手术患者中，中医住院病案首页住院费用部分项目 </a:t>
            </a:r>
            <a:r>
              <a:rPr lang="en-US" altLang="zh-CN" sz="2300" b="1" kern="0" dirty="0">
                <a:solidFill>
                  <a:srgbClr val="005A9E"/>
                </a:solidFill>
                <a:latin typeface="+mn-ea"/>
                <a:cs typeface="+mn-ea"/>
              </a:rPr>
              <a:t>5 </a:t>
            </a:r>
            <a:r>
              <a:rPr lang="zh-CN" altLang="en-US" sz="2300" b="1" kern="0" dirty="0">
                <a:solidFill>
                  <a:srgbClr val="005A9E"/>
                </a:solidFill>
                <a:latin typeface="+mn-ea"/>
                <a:cs typeface="+mn-ea"/>
              </a:rPr>
              <a:t>中医类费用＞</a:t>
            </a:r>
            <a:r>
              <a:rPr lang="en-US" altLang="zh-CN" sz="2300" b="1" kern="0" dirty="0">
                <a:solidFill>
                  <a:srgbClr val="005A9E"/>
                </a:solidFill>
                <a:latin typeface="+mn-ea"/>
                <a:cs typeface="+mn-ea"/>
              </a:rPr>
              <a:t>0</a:t>
            </a:r>
            <a:r>
              <a:rPr lang="zh-CN" altLang="en-US" sz="2300" b="1" kern="0" dirty="0">
                <a:solidFill>
                  <a:srgbClr val="005A9E"/>
                </a:solidFill>
                <a:latin typeface="+mn-ea"/>
                <a:cs typeface="+mn-ea"/>
              </a:rPr>
              <a:t>，项目 </a:t>
            </a:r>
            <a:r>
              <a:rPr lang="en-US" altLang="zh-CN" sz="2300" b="1" kern="0" dirty="0">
                <a:solidFill>
                  <a:srgbClr val="005A9E"/>
                </a:solidFill>
                <a:latin typeface="+mn-ea"/>
                <a:cs typeface="+mn-ea"/>
              </a:rPr>
              <a:t>7 </a:t>
            </a:r>
            <a:r>
              <a:rPr lang="zh-CN" altLang="en-US" sz="2300" b="1" kern="0" dirty="0">
                <a:solidFill>
                  <a:srgbClr val="005A9E"/>
                </a:solidFill>
                <a:latin typeface="+mn-ea"/>
                <a:cs typeface="+mn-ea"/>
              </a:rPr>
              <a:t>中药类费用＞</a:t>
            </a:r>
            <a:r>
              <a:rPr lang="en-US" altLang="zh-CN" sz="2300" b="1" kern="0" dirty="0">
                <a:solidFill>
                  <a:srgbClr val="005A9E"/>
                </a:solidFill>
                <a:latin typeface="+mn-ea"/>
                <a:cs typeface="+mn-ea"/>
              </a:rPr>
              <a:t>0 </a:t>
            </a:r>
            <a:r>
              <a:rPr lang="zh-CN" altLang="en-US" sz="2300" b="1" kern="0" dirty="0">
                <a:solidFill>
                  <a:srgbClr val="005A9E"/>
                </a:solidFill>
                <a:latin typeface="+mn-ea"/>
                <a:cs typeface="+mn-ea"/>
              </a:rPr>
              <a:t>的人数。</a:t>
            </a:r>
            <a:endParaRPr lang="zh-CN" altLang="en-US" sz="2300" b="1" kern="0" dirty="0">
              <a:solidFill>
                <a:srgbClr val="005A9E"/>
              </a:solidFill>
              <a:latin typeface="+mn-ea"/>
              <a:cs typeface="+mn-ea"/>
            </a:endParaRPr>
          </a:p>
          <a:p>
            <a:r>
              <a:rPr lang="zh-CN" altLang="en-US" sz="2300" b="1" kern="0" dirty="0">
                <a:solidFill>
                  <a:srgbClr val="005A9E"/>
                </a:solidFill>
                <a:latin typeface="+mn-ea"/>
                <a:cs typeface="+mn-ea"/>
              </a:rPr>
              <a:t>●</a:t>
            </a:r>
            <a:r>
              <a:rPr lang="zh-CN" altLang="en-US" sz="2300" b="1" kern="0" dirty="0">
                <a:solidFill>
                  <a:srgbClr val="FF0000"/>
                </a:solidFill>
                <a:latin typeface="+mn-ea"/>
                <a:cs typeface="+mn-ea"/>
              </a:rPr>
              <a:t>中医参与日间手术治疗人数：</a:t>
            </a:r>
            <a:r>
              <a:rPr lang="zh-CN" altLang="en-US" sz="2300" b="1" kern="0" dirty="0">
                <a:solidFill>
                  <a:srgbClr val="005A9E"/>
                </a:solidFill>
                <a:latin typeface="+mn-ea"/>
                <a:cs typeface="+mn-ea"/>
              </a:rPr>
              <a:t>是指本年度所有住院后出院日间手术患者中使用中药、中医非药物疗法的人数。统计出院的日间手术患者中，中医住院病案首页住院费用部分项目 </a:t>
            </a:r>
            <a:r>
              <a:rPr lang="en-US" altLang="zh-CN" sz="2300" b="1" kern="0" dirty="0">
                <a:solidFill>
                  <a:srgbClr val="005A9E"/>
                </a:solidFill>
                <a:latin typeface="+mn-ea"/>
                <a:cs typeface="+mn-ea"/>
              </a:rPr>
              <a:t>5 </a:t>
            </a:r>
            <a:r>
              <a:rPr lang="zh-CN" altLang="en-US" sz="2300" b="1" kern="0" dirty="0">
                <a:solidFill>
                  <a:srgbClr val="005A9E"/>
                </a:solidFill>
                <a:latin typeface="+mn-ea"/>
                <a:cs typeface="+mn-ea"/>
              </a:rPr>
              <a:t>中医类费用＞</a:t>
            </a:r>
            <a:r>
              <a:rPr lang="en-US" altLang="zh-CN" sz="2300" b="1" kern="0" dirty="0">
                <a:solidFill>
                  <a:srgbClr val="005A9E"/>
                </a:solidFill>
                <a:latin typeface="+mn-ea"/>
                <a:cs typeface="+mn-ea"/>
              </a:rPr>
              <a:t>0</a:t>
            </a:r>
            <a:r>
              <a:rPr lang="zh-CN" altLang="en-US" sz="2300" b="1" kern="0" dirty="0">
                <a:solidFill>
                  <a:srgbClr val="005A9E"/>
                </a:solidFill>
                <a:latin typeface="+mn-ea"/>
                <a:cs typeface="+mn-ea"/>
              </a:rPr>
              <a:t>，项目 </a:t>
            </a:r>
            <a:r>
              <a:rPr lang="en-US" altLang="zh-CN" sz="2300" b="1" kern="0" dirty="0">
                <a:solidFill>
                  <a:srgbClr val="005A9E"/>
                </a:solidFill>
                <a:latin typeface="+mn-ea"/>
                <a:cs typeface="+mn-ea"/>
              </a:rPr>
              <a:t>7 </a:t>
            </a:r>
            <a:r>
              <a:rPr lang="zh-CN" altLang="en-US" sz="2300" b="1" kern="0" dirty="0">
                <a:solidFill>
                  <a:srgbClr val="005A9E"/>
                </a:solidFill>
                <a:latin typeface="+mn-ea"/>
                <a:cs typeface="+mn-ea"/>
              </a:rPr>
              <a:t>中药类费用＞</a:t>
            </a:r>
            <a:r>
              <a:rPr lang="en-US" altLang="zh-CN" sz="2300" b="1" kern="0" dirty="0">
                <a:solidFill>
                  <a:srgbClr val="005A9E"/>
                </a:solidFill>
                <a:latin typeface="+mn-ea"/>
                <a:cs typeface="+mn-ea"/>
              </a:rPr>
              <a:t>0 </a:t>
            </a:r>
            <a:r>
              <a:rPr lang="zh-CN" altLang="en-US" sz="2300" b="1" kern="0" dirty="0">
                <a:solidFill>
                  <a:srgbClr val="005A9E"/>
                </a:solidFill>
                <a:latin typeface="+mn-ea"/>
                <a:cs typeface="+mn-ea"/>
              </a:rPr>
              <a:t>的人数。</a:t>
            </a:r>
            <a:endParaRPr lang="zh-CN" altLang="en-US" sz="2300" b="1" kern="0" dirty="0">
              <a:solidFill>
                <a:srgbClr val="005A9E"/>
              </a:solidFill>
              <a:latin typeface="+mn-ea"/>
              <a:cs typeface="+mn-ea"/>
            </a:endParaRPr>
          </a:p>
          <a:p>
            <a:r>
              <a:rPr lang="zh-CN" altLang="en-US" sz="2300" b="1" kern="0" dirty="0">
                <a:solidFill>
                  <a:srgbClr val="005A9E"/>
                </a:solidFill>
                <a:latin typeface="+mn-ea"/>
                <a:cs typeface="+mn-ea"/>
              </a:rPr>
              <a:t>●以上三个指标，都是统计</a:t>
            </a:r>
            <a:r>
              <a:rPr lang="zh-CN" altLang="en-US" sz="2300" b="1" kern="0" dirty="0">
                <a:solidFill>
                  <a:srgbClr val="FF0000"/>
                </a:solidFill>
                <a:latin typeface="+mn-ea"/>
                <a:cs typeface="+mn-ea"/>
              </a:rPr>
              <a:t>人数</a:t>
            </a:r>
            <a:r>
              <a:rPr lang="zh-CN" altLang="en-US" sz="2300" b="1" kern="0" dirty="0">
                <a:solidFill>
                  <a:srgbClr val="005A9E"/>
                </a:solidFill>
                <a:latin typeface="+mn-ea"/>
                <a:cs typeface="+mn-ea"/>
              </a:rPr>
              <a:t>。一次住院期间同时使用 </a:t>
            </a:r>
            <a:r>
              <a:rPr lang="en-US" altLang="zh-CN" sz="2300" b="1" kern="0" dirty="0">
                <a:solidFill>
                  <a:srgbClr val="005A9E"/>
                </a:solidFill>
                <a:latin typeface="+mn-ea"/>
                <a:cs typeface="+mn-ea"/>
              </a:rPr>
              <a:t>2 </a:t>
            </a:r>
            <a:r>
              <a:rPr lang="zh-CN" altLang="en-US" sz="2300" b="1" kern="0" dirty="0">
                <a:solidFill>
                  <a:srgbClr val="005A9E"/>
                </a:solidFill>
                <a:latin typeface="+mn-ea"/>
                <a:cs typeface="+mn-ea"/>
              </a:rPr>
              <a:t>种以上中医治疗方法的，按 </a:t>
            </a:r>
            <a:r>
              <a:rPr lang="en-US" altLang="zh-CN" sz="2300" b="1" kern="0" dirty="0">
                <a:solidFill>
                  <a:srgbClr val="005A9E"/>
                </a:solidFill>
                <a:latin typeface="+mn-ea"/>
                <a:cs typeface="+mn-ea"/>
              </a:rPr>
              <a:t>1 </a:t>
            </a:r>
            <a:r>
              <a:rPr lang="zh-CN" altLang="en-US" sz="2300" b="1" kern="0" dirty="0">
                <a:solidFill>
                  <a:srgbClr val="005A9E"/>
                </a:solidFill>
                <a:latin typeface="+mn-ea"/>
                <a:cs typeface="+mn-ea"/>
              </a:rPr>
              <a:t>人计算。</a:t>
            </a:r>
            <a:endParaRPr lang="zh-CN" altLang="en-US" sz="2300" b="1" kern="0" dirty="0">
              <a:solidFill>
                <a:srgbClr val="005A9E"/>
              </a:solidFill>
              <a:latin typeface="+mn-ea"/>
              <a:cs typeface="+mn-ea"/>
            </a:endParaRPr>
          </a:p>
        </p:txBody>
      </p:sp>
      <p:sp>
        <p:nvSpPr>
          <p:cNvPr id="11" name="文本框 10"/>
          <p:cNvSpPr txBox="1"/>
          <p:nvPr/>
        </p:nvSpPr>
        <p:spPr>
          <a:xfrm>
            <a:off x="694606" y="1335280"/>
            <a:ext cx="3196503" cy="275460"/>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sp>
        <p:nvSpPr>
          <p:cNvPr id="4" name="文本框 3"/>
          <p:cNvSpPr txBox="1"/>
          <p:nvPr/>
        </p:nvSpPr>
        <p:spPr>
          <a:xfrm>
            <a:off x="1126655" y="2031342"/>
            <a:ext cx="3960440"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5" name="文本框 4"/>
          <p:cNvSpPr txBox="1"/>
          <p:nvPr/>
        </p:nvSpPr>
        <p:spPr>
          <a:xfrm>
            <a:off x="1051310" y="3770669"/>
            <a:ext cx="3891768"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Tree>
  </p:cSld>
  <p:clrMapOvr>
    <a:masterClrMapping/>
  </p:clrMapOvr>
  <p:transition spd="slow" advClick="0" advTm="0">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680" y="909320"/>
            <a:ext cx="4789170" cy="594487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697730" y="455295"/>
            <a:ext cx="7503160" cy="6353175"/>
          </a:xfrm>
          <a:prstGeom prst="rect">
            <a:avLst/>
          </a:prstGeom>
          <a:solidFill>
            <a:schemeClr val="bg1"/>
          </a:solidFill>
          <a:ln w="19050">
            <a:solidFill>
              <a:srgbClr val="FF0000"/>
            </a:solidFill>
          </a:ln>
        </p:spPr>
        <p:txBody>
          <a:bodyPr wrap="square" rtlCol="0">
            <a:noAutofit/>
          </a:bodyPr>
          <a:lstStyle/>
          <a:p>
            <a:r>
              <a:rPr lang="zh-CN" altLang="en-US" sz="1600" b="1" kern="0" dirty="0">
                <a:solidFill>
                  <a:srgbClr val="005A9E"/>
                </a:solidFill>
                <a:latin typeface="+mn-ea"/>
                <a:cs typeface="+mn-ea"/>
              </a:rPr>
              <a:t>●</a:t>
            </a:r>
            <a:r>
              <a:rPr lang="zh-CN" altLang="en-US" sz="1600" b="1" kern="0" dirty="0">
                <a:solidFill>
                  <a:srgbClr val="FF0000"/>
                </a:solidFill>
                <a:latin typeface="+mn-ea"/>
                <a:cs typeface="+mn-ea"/>
              </a:rPr>
              <a:t>重症监护病房收治患者总数：</a:t>
            </a:r>
            <a:r>
              <a:rPr lang="zh-CN" altLang="en-US" sz="1600" b="1" kern="0" dirty="0">
                <a:solidFill>
                  <a:srgbClr val="005A9E"/>
                </a:solidFill>
                <a:latin typeface="+mn-ea"/>
                <a:cs typeface="+mn-ea"/>
              </a:rPr>
              <a:t>指年内所有重症监护病房（包括但不仅限于中心 </a:t>
            </a:r>
            <a:r>
              <a:rPr lang="en-US" altLang="zh-CN" sz="1600" b="1" kern="0" dirty="0">
                <a:solidFill>
                  <a:srgbClr val="005A9E"/>
                </a:solidFill>
                <a:latin typeface="+mn-ea"/>
                <a:cs typeface="+mn-ea"/>
              </a:rPr>
              <a:t>ICU</a:t>
            </a:r>
            <a:r>
              <a:rPr lang="zh-CN" altLang="en-US" sz="1600" b="1" kern="0" dirty="0">
                <a:solidFill>
                  <a:srgbClr val="005A9E"/>
                </a:solidFill>
                <a:latin typeface="+mn-ea"/>
                <a:cs typeface="+mn-ea"/>
              </a:rPr>
              <a:t>、</a:t>
            </a:r>
            <a:r>
              <a:rPr lang="en-US" altLang="zh-CN" sz="1600" b="1" kern="0" dirty="0">
                <a:solidFill>
                  <a:srgbClr val="005A9E"/>
                </a:solidFill>
                <a:latin typeface="+mn-ea"/>
                <a:cs typeface="+mn-ea"/>
              </a:rPr>
              <a:t>RICU</a:t>
            </a:r>
            <a:r>
              <a:rPr lang="zh-CN" altLang="en-US" sz="1600" b="1" kern="0" dirty="0">
                <a:solidFill>
                  <a:srgbClr val="005A9E"/>
                </a:solidFill>
                <a:latin typeface="+mn-ea"/>
                <a:cs typeface="+mn-ea"/>
              </a:rPr>
              <a:t>、</a:t>
            </a:r>
            <a:r>
              <a:rPr lang="en-US" altLang="zh-CN" sz="1600" b="1" kern="0" dirty="0">
                <a:solidFill>
                  <a:srgbClr val="005A9E"/>
                </a:solidFill>
                <a:latin typeface="+mn-ea"/>
                <a:cs typeface="+mn-ea"/>
              </a:rPr>
              <a:t>CCU</a:t>
            </a:r>
            <a:r>
              <a:rPr lang="zh-CN" altLang="en-US" sz="1600" b="1" kern="0" dirty="0">
                <a:solidFill>
                  <a:srgbClr val="005A9E"/>
                </a:solidFill>
                <a:latin typeface="+mn-ea"/>
                <a:cs typeface="+mn-ea"/>
              </a:rPr>
              <a:t>）收治的患者总数。</a:t>
            </a:r>
            <a:r>
              <a:rPr lang="zh-CN" altLang="en-US" sz="1600" b="1" kern="0" dirty="0">
                <a:solidFill>
                  <a:srgbClr val="FF0000"/>
                </a:solidFill>
                <a:latin typeface="+mn-ea"/>
                <a:cs typeface="+mn-ea"/>
              </a:rPr>
              <a:t>包括年内从重症监护病房出院、转出，和年底重症监护病房仍在院的患者。</a:t>
            </a:r>
            <a:endParaRPr lang="zh-CN" altLang="en-US" sz="1600" b="1" kern="0" dirty="0">
              <a:solidFill>
                <a:srgbClr val="005A9E"/>
              </a:solidFill>
              <a:latin typeface="+mn-ea"/>
              <a:cs typeface="+mn-ea"/>
            </a:endParaRPr>
          </a:p>
          <a:p>
            <a:r>
              <a:rPr lang="zh-CN" altLang="en-US" sz="1600" b="1" kern="0" dirty="0">
                <a:solidFill>
                  <a:srgbClr val="005A9E"/>
                </a:solidFill>
                <a:latin typeface="+mn-ea"/>
                <a:cs typeface="+mn-ea"/>
              </a:rPr>
              <a:t>●</a:t>
            </a:r>
            <a:r>
              <a:rPr lang="zh-CN" altLang="en-US" sz="1600" b="1" kern="0" dirty="0">
                <a:solidFill>
                  <a:srgbClr val="FF0000"/>
                </a:solidFill>
                <a:latin typeface="+mn-ea"/>
                <a:cs typeface="+mn-ea"/>
              </a:rPr>
              <a:t>重症监护病房中医参与治疗的患者数：</a:t>
            </a:r>
            <a:r>
              <a:rPr lang="zh-CN" altLang="en-US" sz="1600" b="1" kern="0" dirty="0">
                <a:solidFill>
                  <a:srgbClr val="005A9E"/>
                </a:solidFill>
                <a:latin typeface="+mn-ea"/>
                <a:cs typeface="+mn-ea"/>
              </a:rPr>
              <a:t>年内医院所有“重症监护病房收治患者总数” 中使用中药、中医非药物疗法的人数。</a:t>
            </a:r>
            <a:endParaRPr lang="zh-CN" altLang="en-US" sz="1600" b="1" kern="0" dirty="0">
              <a:solidFill>
                <a:srgbClr val="005A9E"/>
              </a:solidFill>
              <a:latin typeface="+mn-ea"/>
              <a:cs typeface="+mn-ea"/>
            </a:endParaRPr>
          </a:p>
          <a:p>
            <a:r>
              <a:rPr lang="zh-CN" altLang="en-US" sz="1600" b="1" kern="0" dirty="0">
                <a:solidFill>
                  <a:srgbClr val="005A9E"/>
                </a:solidFill>
                <a:latin typeface="+mn-ea"/>
                <a:cs typeface="+mn-ea"/>
              </a:rPr>
              <a:t>●</a:t>
            </a:r>
            <a:r>
              <a:rPr lang="zh-CN" altLang="en-US" sz="1600" b="1" kern="0" dirty="0">
                <a:solidFill>
                  <a:srgbClr val="FF0000"/>
                </a:solidFill>
                <a:latin typeface="+mn-ea"/>
                <a:cs typeface="+mn-ea"/>
              </a:rPr>
              <a:t>病房中医护理技术治疗人数：</a:t>
            </a:r>
            <a:r>
              <a:rPr lang="zh-CN" altLang="en-US" sz="1600" b="1" kern="0" dirty="0">
                <a:solidFill>
                  <a:srgbClr val="005A9E"/>
                </a:solidFill>
                <a:latin typeface="+mn-ea"/>
                <a:cs typeface="+mn-ea"/>
              </a:rPr>
              <a:t>指出院患者中应用中医护理技术治疗的人数，一次住院期间同时使用 </a:t>
            </a:r>
            <a:r>
              <a:rPr lang="en-US" altLang="zh-CN" sz="1600" b="1" kern="0" dirty="0">
                <a:solidFill>
                  <a:srgbClr val="005A9E"/>
                </a:solidFill>
                <a:latin typeface="+mn-ea"/>
                <a:cs typeface="+mn-ea"/>
              </a:rPr>
              <a:t>2 </a:t>
            </a:r>
            <a:r>
              <a:rPr lang="zh-CN" altLang="en-US" sz="1600" b="1" kern="0" dirty="0">
                <a:solidFill>
                  <a:srgbClr val="005A9E"/>
                </a:solidFill>
                <a:latin typeface="+mn-ea"/>
                <a:cs typeface="+mn-ea"/>
              </a:rPr>
              <a:t>种以上中医护理技术的，按 </a:t>
            </a:r>
            <a:r>
              <a:rPr lang="en-US" altLang="zh-CN" sz="1600" b="1" kern="0" dirty="0">
                <a:solidFill>
                  <a:srgbClr val="005A9E"/>
                </a:solidFill>
                <a:latin typeface="+mn-ea"/>
                <a:cs typeface="+mn-ea"/>
              </a:rPr>
              <a:t>1 </a:t>
            </a:r>
            <a:r>
              <a:rPr lang="zh-CN" altLang="en-US" sz="1600" b="1" kern="0" dirty="0">
                <a:solidFill>
                  <a:srgbClr val="005A9E"/>
                </a:solidFill>
                <a:latin typeface="+mn-ea"/>
                <a:cs typeface="+mn-ea"/>
              </a:rPr>
              <a:t>人计算。中医护理技术参见附录 </a:t>
            </a:r>
            <a:r>
              <a:rPr lang="en-US" altLang="zh-CN" sz="1600" b="1" kern="0" dirty="0">
                <a:solidFill>
                  <a:srgbClr val="005A9E"/>
                </a:solidFill>
                <a:latin typeface="+mn-ea"/>
                <a:cs typeface="+mn-ea"/>
              </a:rPr>
              <a:t>9 </a:t>
            </a:r>
            <a:r>
              <a:rPr lang="zh-CN" altLang="en-US" sz="1600" b="1" kern="0" dirty="0">
                <a:solidFill>
                  <a:srgbClr val="005A9E"/>
                </a:solidFill>
                <a:latin typeface="+mn-ea"/>
                <a:cs typeface="+mn-ea"/>
              </a:rPr>
              <a:t>和</a:t>
            </a:r>
            <a:r>
              <a:rPr lang="zh-CN" altLang="en-US" sz="1600" b="1" kern="0" dirty="0">
                <a:solidFill>
                  <a:srgbClr val="FF0000"/>
                </a:solidFill>
                <a:latin typeface="+mn-ea"/>
                <a:cs typeface="+mn-ea"/>
              </a:rPr>
              <a:t>国家或各省的医疗机构医疗服务项目收费标准中的中医护理技术</a:t>
            </a:r>
            <a:r>
              <a:rPr lang="zh-CN" altLang="en-US" sz="1600" b="1" kern="0" dirty="0">
                <a:solidFill>
                  <a:srgbClr val="005A9E"/>
                </a:solidFill>
                <a:latin typeface="+mn-ea"/>
                <a:cs typeface="+mn-ea"/>
              </a:rPr>
              <a:t>。</a:t>
            </a:r>
            <a:endParaRPr lang="zh-CN" altLang="en-US" sz="1600" b="1" kern="0" dirty="0">
              <a:solidFill>
                <a:srgbClr val="005A9E"/>
              </a:solidFill>
              <a:latin typeface="+mn-ea"/>
              <a:cs typeface="+mn-ea"/>
            </a:endParaRPr>
          </a:p>
          <a:p>
            <a:r>
              <a:rPr lang="zh-CN" altLang="en-US" sz="1600" b="1" kern="0" dirty="0">
                <a:solidFill>
                  <a:srgbClr val="005A9E"/>
                </a:solidFill>
                <a:latin typeface="+mn-ea"/>
                <a:cs typeface="+mn-ea"/>
              </a:rPr>
              <a:t>●</a:t>
            </a:r>
            <a:r>
              <a:rPr lang="zh-CN" altLang="en-US" sz="1600" b="1" kern="0" dirty="0">
                <a:solidFill>
                  <a:srgbClr val="FF0000"/>
                </a:solidFill>
                <a:latin typeface="+mn-ea"/>
                <a:cs typeface="+mn-ea"/>
              </a:rPr>
              <a:t>住院危重病人抢救人次数：</a:t>
            </a:r>
            <a:r>
              <a:rPr lang="zh-CN" altLang="en-US" sz="1600" b="1" kern="0" dirty="0">
                <a:solidFill>
                  <a:srgbClr val="005A9E"/>
                </a:solidFill>
                <a:latin typeface="+mn-ea"/>
                <a:cs typeface="+mn-ea"/>
              </a:rPr>
              <a:t>指对具有生命危险（生命体征不平稳）病人的抢救。急危重病人在医院期间进行多次抢救的，按实际次数统计。按有抢救记录或抢救病程记录的统计。</a:t>
            </a:r>
            <a:endParaRPr lang="zh-CN" altLang="en-US" sz="1600" b="1" kern="0" dirty="0">
              <a:solidFill>
                <a:srgbClr val="005A9E"/>
              </a:solidFill>
              <a:latin typeface="+mn-ea"/>
              <a:cs typeface="+mn-ea"/>
            </a:endParaRPr>
          </a:p>
          <a:p>
            <a:r>
              <a:rPr lang="zh-CN" altLang="en-US" sz="1600" b="1" kern="0" dirty="0">
                <a:solidFill>
                  <a:srgbClr val="005A9E"/>
                </a:solidFill>
                <a:latin typeface="+mn-ea"/>
                <a:cs typeface="+mn-ea"/>
              </a:rPr>
              <a:t>●</a:t>
            </a:r>
            <a:r>
              <a:rPr lang="zh-CN" altLang="en-US" sz="1600" b="1" kern="0" dirty="0">
                <a:solidFill>
                  <a:srgbClr val="FF0000"/>
                </a:solidFill>
                <a:latin typeface="+mn-ea"/>
                <a:cs typeface="+mn-ea"/>
              </a:rPr>
              <a:t>住院危重病人抢救成功人次数：</a:t>
            </a:r>
            <a:r>
              <a:rPr lang="zh-CN" altLang="en-US" sz="1600" b="1" kern="0" dirty="0">
                <a:solidFill>
                  <a:srgbClr val="005A9E"/>
                </a:solidFill>
                <a:latin typeface="+mn-ea"/>
                <a:cs typeface="+mn-ea"/>
              </a:rPr>
              <a:t>急危重病人经抢救后，治愈、好转或病情得到缓解者，视为抢救成功。若病人有</a:t>
            </a:r>
            <a:r>
              <a:rPr lang="zh-CN" altLang="en-US" sz="1600" b="1" kern="0" dirty="0">
                <a:solidFill>
                  <a:srgbClr val="FF0000"/>
                </a:solidFill>
                <a:latin typeface="+mn-ea"/>
                <a:cs typeface="+mn-ea"/>
              </a:rPr>
              <a:t>数次</a:t>
            </a:r>
            <a:r>
              <a:rPr lang="zh-CN" altLang="en-US" sz="1600" b="1" kern="0" dirty="0">
                <a:solidFill>
                  <a:srgbClr val="005A9E"/>
                </a:solidFill>
                <a:latin typeface="+mn-ea"/>
                <a:cs typeface="+mn-ea"/>
              </a:rPr>
              <a:t>抢救，最后 </a:t>
            </a:r>
            <a:r>
              <a:rPr lang="en-US" altLang="zh-CN" sz="1600" b="1" kern="0" dirty="0">
                <a:solidFill>
                  <a:srgbClr val="005A9E"/>
                </a:solidFill>
                <a:latin typeface="+mn-ea"/>
                <a:cs typeface="+mn-ea"/>
              </a:rPr>
              <a:t>1 </a:t>
            </a:r>
            <a:r>
              <a:rPr lang="zh-CN" altLang="en-US" sz="1600" b="1" kern="0" dirty="0">
                <a:solidFill>
                  <a:srgbClr val="005A9E"/>
                </a:solidFill>
                <a:latin typeface="+mn-ea"/>
                <a:cs typeface="+mn-ea"/>
              </a:rPr>
              <a:t>次抢救失败而死亡，则前几次抢救记为抢救成功，最后 </a:t>
            </a:r>
            <a:r>
              <a:rPr lang="en-US" altLang="zh-CN" sz="1600" b="1" kern="0" dirty="0">
                <a:solidFill>
                  <a:srgbClr val="005A9E"/>
                </a:solidFill>
                <a:latin typeface="+mn-ea"/>
                <a:cs typeface="+mn-ea"/>
              </a:rPr>
              <a:t>1 </a:t>
            </a:r>
            <a:r>
              <a:rPr lang="zh-CN" altLang="en-US" sz="1600" b="1" kern="0" dirty="0">
                <a:solidFill>
                  <a:srgbClr val="005A9E"/>
                </a:solidFill>
                <a:latin typeface="+mn-ea"/>
                <a:cs typeface="+mn-ea"/>
              </a:rPr>
              <a:t>次记为抢救失败。</a:t>
            </a:r>
            <a:endParaRPr lang="zh-CN" altLang="en-US" sz="1600" b="1" kern="0" dirty="0">
              <a:solidFill>
                <a:srgbClr val="005A9E"/>
              </a:solidFill>
              <a:latin typeface="+mn-ea"/>
              <a:cs typeface="+mn-ea"/>
            </a:endParaRPr>
          </a:p>
          <a:p>
            <a:r>
              <a:rPr lang="zh-CN" altLang="en-US" sz="1600" b="1" kern="0" dirty="0">
                <a:solidFill>
                  <a:srgbClr val="005A9E"/>
                </a:solidFill>
                <a:latin typeface="+mn-ea"/>
                <a:cs typeface="+mn-ea"/>
              </a:rPr>
              <a:t>●</a:t>
            </a:r>
            <a:r>
              <a:rPr lang="zh-CN" altLang="en-US" sz="1600" b="1" kern="0" dirty="0">
                <a:solidFill>
                  <a:srgbClr val="FF0000"/>
                </a:solidFill>
                <a:latin typeface="+mn-ea"/>
                <a:cs typeface="+mn-ea"/>
              </a:rPr>
              <a:t>转诊到上级医院的人次数：</a:t>
            </a:r>
            <a:r>
              <a:rPr lang="zh-CN" altLang="en-US" sz="1600" b="1" kern="0" dirty="0">
                <a:solidFill>
                  <a:srgbClr val="005A9E"/>
                </a:solidFill>
                <a:latin typeface="+mn-ea"/>
                <a:cs typeface="+mn-ea"/>
              </a:rPr>
              <a:t>按照主管部门确定的医院级别，向上级医院转诊的人次数， 包括</a:t>
            </a:r>
            <a:r>
              <a:rPr lang="zh-CN" altLang="en-US" sz="1600" b="1" kern="0" dirty="0">
                <a:solidFill>
                  <a:srgbClr val="FF0000"/>
                </a:solidFill>
                <a:latin typeface="+mn-ea"/>
                <a:cs typeface="+mn-ea"/>
              </a:rPr>
              <a:t>门急诊转诊人数</a:t>
            </a:r>
            <a:r>
              <a:rPr lang="zh-CN" altLang="en-US" sz="1600" b="1" kern="0" dirty="0">
                <a:solidFill>
                  <a:srgbClr val="005A9E"/>
                </a:solidFill>
                <a:latin typeface="+mn-ea"/>
                <a:cs typeface="+mn-ea"/>
              </a:rPr>
              <a:t>和</a:t>
            </a:r>
            <a:r>
              <a:rPr lang="zh-CN" altLang="en-US" sz="1600" b="1" kern="0" dirty="0">
                <a:solidFill>
                  <a:srgbClr val="FF0000"/>
                </a:solidFill>
                <a:latin typeface="+mn-ea"/>
                <a:cs typeface="+mn-ea"/>
              </a:rPr>
              <a:t>住院转诊人次数</a:t>
            </a:r>
            <a:r>
              <a:rPr lang="zh-CN" altLang="en-US" sz="1600" b="1" kern="0" dirty="0">
                <a:solidFill>
                  <a:srgbClr val="005A9E"/>
                </a:solidFill>
                <a:latin typeface="+mn-ea"/>
                <a:cs typeface="+mn-ea"/>
              </a:rPr>
              <a:t>。</a:t>
            </a:r>
            <a:endParaRPr lang="zh-CN" altLang="en-US" sz="1600" b="1" kern="0" dirty="0">
              <a:solidFill>
                <a:srgbClr val="005A9E"/>
              </a:solidFill>
              <a:latin typeface="+mn-ea"/>
              <a:cs typeface="+mn-ea"/>
            </a:endParaRPr>
          </a:p>
          <a:p>
            <a:r>
              <a:rPr lang="zh-CN" altLang="en-US" sz="1600" b="1" kern="0" dirty="0">
                <a:solidFill>
                  <a:srgbClr val="005A9E"/>
                </a:solidFill>
                <a:latin typeface="+mn-ea"/>
                <a:cs typeface="+mn-ea"/>
              </a:rPr>
              <a:t>●</a:t>
            </a:r>
            <a:r>
              <a:rPr lang="zh-CN" altLang="en-US" sz="1600" b="1" kern="0" dirty="0">
                <a:solidFill>
                  <a:srgbClr val="FF0000"/>
                </a:solidFill>
                <a:latin typeface="+mn-ea"/>
                <a:cs typeface="+mn-ea"/>
              </a:rPr>
              <a:t>转诊到本院的人次数：</a:t>
            </a:r>
            <a:r>
              <a:rPr lang="zh-CN" altLang="en-US" sz="1600" b="1" kern="0" dirty="0">
                <a:solidFill>
                  <a:srgbClr val="005A9E"/>
                </a:solidFill>
                <a:latin typeface="+mn-ea"/>
                <a:cs typeface="+mn-ea"/>
              </a:rPr>
              <a:t>指本院接受上级或下级医疗机构转诊的人次数，包括门急诊转诊人数和住院转诊人次数。不包括其他医院出院患者在本医院门诊复查的人次数。</a:t>
            </a:r>
            <a:endParaRPr lang="zh-CN" altLang="en-US" sz="1600" b="1" kern="0" dirty="0">
              <a:solidFill>
                <a:srgbClr val="005A9E"/>
              </a:solidFill>
              <a:latin typeface="+mn-ea"/>
              <a:cs typeface="+mn-ea"/>
            </a:endParaRPr>
          </a:p>
          <a:p>
            <a:r>
              <a:rPr lang="zh-CN" altLang="en-US" sz="1600" b="1" kern="0" dirty="0">
                <a:solidFill>
                  <a:srgbClr val="005A9E"/>
                </a:solidFill>
                <a:latin typeface="+mn-ea"/>
                <a:cs typeface="+mn-ea"/>
              </a:rPr>
              <a:t>●</a:t>
            </a:r>
            <a:r>
              <a:rPr lang="zh-CN" altLang="en-US" sz="1600" b="1" kern="0" dirty="0">
                <a:solidFill>
                  <a:srgbClr val="FF0000"/>
                </a:solidFill>
                <a:latin typeface="+mn-ea"/>
                <a:cs typeface="+mn-ea"/>
              </a:rPr>
              <a:t>转诊到下级医院或基层医疗卫生机构人次数：</a:t>
            </a:r>
            <a:r>
              <a:rPr lang="zh-CN" altLang="en-US" sz="1600" b="1" kern="0" dirty="0">
                <a:solidFill>
                  <a:srgbClr val="005A9E"/>
                </a:solidFill>
                <a:latin typeface="+mn-ea"/>
                <a:cs typeface="+mn-ea"/>
              </a:rPr>
              <a:t>指向下级医院或者基层医疗机构下转的患者人次数，包括</a:t>
            </a:r>
            <a:r>
              <a:rPr lang="zh-CN" altLang="en-US" sz="1600" b="1" kern="0" dirty="0">
                <a:solidFill>
                  <a:srgbClr val="FF0000"/>
                </a:solidFill>
                <a:latin typeface="+mn-ea"/>
                <a:cs typeface="+mn-ea"/>
              </a:rPr>
              <a:t>门急诊</a:t>
            </a:r>
            <a:r>
              <a:rPr lang="zh-CN" altLang="en-US" sz="1600" b="1" kern="0" dirty="0">
                <a:solidFill>
                  <a:srgbClr val="005A9E"/>
                </a:solidFill>
                <a:latin typeface="+mn-ea"/>
                <a:cs typeface="+mn-ea"/>
              </a:rPr>
              <a:t>下转患者人次数和</a:t>
            </a:r>
            <a:r>
              <a:rPr lang="zh-CN" altLang="en-US" sz="1600" b="1" kern="0" dirty="0">
                <a:solidFill>
                  <a:srgbClr val="FF0000"/>
                </a:solidFill>
                <a:latin typeface="+mn-ea"/>
                <a:cs typeface="+mn-ea"/>
              </a:rPr>
              <a:t>住院</a:t>
            </a:r>
            <a:r>
              <a:rPr lang="zh-CN" altLang="en-US" sz="1600" b="1" kern="0" dirty="0">
                <a:solidFill>
                  <a:srgbClr val="005A9E"/>
                </a:solidFill>
                <a:latin typeface="+mn-ea"/>
                <a:cs typeface="+mn-ea"/>
              </a:rPr>
              <a:t>下转患者人次数。</a:t>
            </a:r>
            <a:r>
              <a:rPr lang="zh-CN" altLang="en-US" sz="1600" b="1" kern="0" dirty="0">
                <a:solidFill>
                  <a:srgbClr val="FF0000"/>
                </a:solidFill>
                <a:latin typeface="+mn-ea"/>
                <a:cs typeface="+mn-ea"/>
              </a:rPr>
              <a:t>门急诊下转</a:t>
            </a:r>
            <a:r>
              <a:rPr lang="zh-CN" altLang="en-US" sz="1600" b="1" kern="0" dirty="0">
                <a:solidFill>
                  <a:srgbClr val="005A9E"/>
                </a:solidFill>
                <a:latin typeface="+mn-ea"/>
                <a:cs typeface="+mn-ea"/>
              </a:rPr>
              <a:t>患者包括</a:t>
            </a:r>
            <a:r>
              <a:rPr lang="zh-CN" altLang="en-US" sz="1600" b="1" kern="0" dirty="0">
                <a:solidFill>
                  <a:srgbClr val="FF0000"/>
                </a:solidFill>
                <a:highlight>
                  <a:srgbClr val="FFFF00"/>
                </a:highlight>
                <a:latin typeface="+mn-ea"/>
                <a:cs typeface="+mn-ea"/>
              </a:rPr>
              <a:t>医联体患者登记系统</a:t>
            </a:r>
            <a:r>
              <a:rPr lang="zh-CN" altLang="en-US" sz="1600" b="1" kern="0" dirty="0">
                <a:solidFill>
                  <a:srgbClr val="005A9E"/>
                </a:solidFill>
                <a:latin typeface="+mn-ea"/>
                <a:cs typeface="+mn-ea"/>
              </a:rPr>
              <a:t>中，上级中医类医院向下级医院、基层医疗机构下转的患者。</a:t>
            </a:r>
            <a:r>
              <a:rPr lang="zh-CN" altLang="en-US" sz="1600" b="1" kern="0" dirty="0">
                <a:solidFill>
                  <a:srgbClr val="FF0000"/>
                </a:solidFill>
                <a:latin typeface="+mn-ea"/>
                <a:cs typeface="+mn-ea"/>
              </a:rPr>
              <a:t>住院下转患者</a:t>
            </a:r>
            <a:r>
              <a:rPr lang="zh-CN" altLang="en-US" sz="1600" b="1" kern="0" dirty="0">
                <a:solidFill>
                  <a:srgbClr val="005A9E"/>
                </a:solidFill>
                <a:latin typeface="+mn-ea"/>
                <a:cs typeface="+mn-ea"/>
              </a:rPr>
              <a:t>包括</a:t>
            </a:r>
            <a:r>
              <a:rPr lang="zh-CN" altLang="en-US" sz="1600" b="1" kern="0" dirty="0">
                <a:solidFill>
                  <a:srgbClr val="FF0000"/>
                </a:solidFill>
                <a:latin typeface="+mn-ea"/>
                <a:cs typeface="+mn-ea"/>
              </a:rPr>
              <a:t>病案首页在“离院方式”</a:t>
            </a:r>
            <a:r>
              <a:rPr lang="zh-CN" altLang="en-US" sz="1600" b="1" kern="0" dirty="0">
                <a:solidFill>
                  <a:srgbClr val="005A9E"/>
                </a:solidFill>
                <a:latin typeface="+mn-ea"/>
                <a:cs typeface="+mn-ea"/>
              </a:rPr>
              <a:t>选项中，填写“医嘱转社区卫生服务机构</a:t>
            </a:r>
            <a:r>
              <a:rPr lang="en-US" altLang="zh-CN" sz="1600" b="1" kern="0" dirty="0">
                <a:solidFill>
                  <a:srgbClr val="005A9E"/>
                </a:solidFill>
                <a:latin typeface="+mn-ea"/>
                <a:cs typeface="+mn-ea"/>
              </a:rPr>
              <a:t>/</a:t>
            </a:r>
            <a:r>
              <a:rPr lang="zh-CN" altLang="en-US" sz="1600" b="1" kern="0" dirty="0">
                <a:solidFill>
                  <a:srgbClr val="005A9E"/>
                </a:solidFill>
                <a:latin typeface="+mn-ea"/>
                <a:cs typeface="+mn-ea"/>
              </a:rPr>
              <a:t>乡镇卫生院”（代码为</a:t>
            </a:r>
            <a:r>
              <a:rPr lang="en-US" altLang="zh-CN" sz="1600" b="1" kern="0" dirty="0">
                <a:solidFill>
                  <a:srgbClr val="005A9E"/>
                </a:solidFill>
                <a:latin typeface="+mn-ea"/>
                <a:cs typeface="+mn-ea"/>
              </a:rPr>
              <a:t>3</a:t>
            </a:r>
            <a:r>
              <a:rPr lang="zh-CN" altLang="en-US" sz="1600" b="1" kern="0" dirty="0">
                <a:solidFill>
                  <a:srgbClr val="005A9E"/>
                </a:solidFill>
                <a:latin typeface="+mn-ea"/>
                <a:cs typeface="+mn-ea"/>
              </a:rPr>
              <a:t>）的出院患者，及住院信息系统查阅到的下转下级医院、基层医疗机构出院患者。</a:t>
            </a:r>
            <a:r>
              <a:rPr lang="zh-CN" altLang="en-US" sz="1600" b="1" kern="0" dirty="0">
                <a:solidFill>
                  <a:srgbClr val="FF0000"/>
                </a:solidFill>
                <a:latin typeface="+mn-ea"/>
                <a:cs typeface="+mn-ea"/>
              </a:rPr>
              <a:t>不包括</a:t>
            </a:r>
            <a:r>
              <a:rPr lang="zh-CN" altLang="en-US" sz="1600" b="1" kern="0" dirty="0">
                <a:solidFill>
                  <a:srgbClr val="005A9E"/>
                </a:solidFill>
                <a:latin typeface="+mn-ea"/>
                <a:cs typeface="+mn-ea"/>
              </a:rPr>
              <a:t>出院患者在下级医院门诊复查以及同级医院间相互转诊的人次数。</a:t>
            </a:r>
            <a:endParaRPr lang="zh-CN" altLang="en-US" sz="1600" b="1" kern="0" dirty="0">
              <a:solidFill>
                <a:srgbClr val="005A9E"/>
              </a:solidFill>
              <a:latin typeface="+mn-ea"/>
              <a:cs typeface="+mn-ea"/>
            </a:endParaRPr>
          </a:p>
        </p:txBody>
      </p:sp>
      <p:sp>
        <p:nvSpPr>
          <p:cNvPr id="10" name="文本框 9"/>
          <p:cNvSpPr txBox="1"/>
          <p:nvPr/>
        </p:nvSpPr>
        <p:spPr>
          <a:xfrm>
            <a:off x="236412" y="4100606"/>
            <a:ext cx="2906465" cy="288990"/>
          </a:xfrm>
          <a:prstGeom prst="rect">
            <a:avLst/>
          </a:prstGeom>
          <a:noFill/>
          <a:ln w="28575">
            <a:solidFill>
              <a:srgbClr val="FF0000"/>
            </a:solidFill>
          </a:ln>
        </p:spPr>
        <p:txBody>
          <a:bodyPr wrap="square" rtlCol="0">
            <a:spAutoFit/>
          </a:bodyPr>
          <a:lstStyle/>
          <a:p>
            <a:pPr>
              <a:lnSpc>
                <a:spcPts val="1200"/>
              </a:lnSpc>
            </a:pPr>
            <a:endParaRPr lang="zh-CN" altLang="en-US" sz="2400" dirty="0"/>
          </a:p>
        </p:txBody>
      </p:sp>
      <p:sp>
        <p:nvSpPr>
          <p:cNvPr id="11" name="文本框 10"/>
          <p:cNvSpPr txBox="1"/>
          <p:nvPr/>
        </p:nvSpPr>
        <p:spPr>
          <a:xfrm>
            <a:off x="661670" y="4448175"/>
            <a:ext cx="3999230" cy="245110"/>
          </a:xfrm>
          <a:prstGeom prst="rect">
            <a:avLst/>
          </a:prstGeom>
          <a:noFill/>
          <a:ln w="28575">
            <a:solidFill>
              <a:srgbClr val="FF0000"/>
            </a:solidFill>
          </a:ln>
        </p:spPr>
        <p:txBody>
          <a:bodyPr wrap="square" rtlCol="0">
            <a:spAutoFit/>
          </a:bodyPr>
          <a:lstStyle/>
          <a:p>
            <a:pPr>
              <a:lnSpc>
                <a:spcPts val="1200"/>
              </a:lnSpc>
            </a:pPr>
            <a:endParaRPr lang="zh-CN" altLang="en-US" sz="1800" dirty="0"/>
          </a:p>
        </p:txBody>
      </p:sp>
      <p:sp>
        <p:nvSpPr>
          <p:cNvPr id="4" name="文本框 3"/>
          <p:cNvSpPr txBox="1"/>
          <p:nvPr/>
        </p:nvSpPr>
        <p:spPr>
          <a:xfrm>
            <a:off x="236412" y="4808880"/>
            <a:ext cx="2906465" cy="28899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13" name="文本框 12"/>
          <p:cNvSpPr txBox="1"/>
          <p:nvPr/>
        </p:nvSpPr>
        <p:spPr>
          <a:xfrm>
            <a:off x="224012" y="5142066"/>
            <a:ext cx="2906464" cy="28899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14" name="文本框 13"/>
          <p:cNvSpPr txBox="1"/>
          <p:nvPr/>
        </p:nvSpPr>
        <p:spPr>
          <a:xfrm>
            <a:off x="661670" y="5489575"/>
            <a:ext cx="3332480" cy="24511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6" name="文本框 5"/>
          <p:cNvSpPr txBox="1"/>
          <p:nvPr/>
        </p:nvSpPr>
        <p:spPr>
          <a:xfrm>
            <a:off x="236412" y="5817286"/>
            <a:ext cx="2630834" cy="288977"/>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2" name="文本框 1"/>
          <p:cNvSpPr txBox="1"/>
          <p:nvPr/>
        </p:nvSpPr>
        <p:spPr>
          <a:xfrm>
            <a:off x="224155" y="6513830"/>
            <a:ext cx="3892550" cy="24511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7" name="文本框 6"/>
          <p:cNvSpPr txBox="1"/>
          <p:nvPr/>
        </p:nvSpPr>
        <p:spPr>
          <a:xfrm>
            <a:off x="224012" y="6144885"/>
            <a:ext cx="2630834" cy="288977"/>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9" name="TextBox 43"/>
          <p:cNvSpPr txBox="1">
            <a:spLocks noChangeArrowheads="1"/>
          </p:cNvSpPr>
          <p:nvPr/>
        </p:nvSpPr>
        <p:spPr bwMode="auto">
          <a:xfrm>
            <a:off x="2495178" y="20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909" y="1050034"/>
            <a:ext cx="5303118" cy="5620117"/>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423535" y="1068705"/>
            <a:ext cx="6746875" cy="5492750"/>
          </a:xfrm>
          <a:prstGeom prst="rect">
            <a:avLst/>
          </a:prstGeom>
          <a:solidFill>
            <a:schemeClr val="bg1"/>
          </a:solidFill>
          <a:ln w="19050">
            <a:solidFill>
              <a:srgbClr val="FF0000"/>
            </a:solidFill>
          </a:ln>
        </p:spPr>
        <p:txBody>
          <a:bodyPr wrap="square" rtlCol="0">
            <a:spAutoFit/>
          </a:bodyPr>
          <a:lstStyle/>
          <a:p>
            <a:r>
              <a:rPr lang="zh-CN" altLang="en-US" sz="2700" b="1" kern="0" dirty="0">
                <a:solidFill>
                  <a:srgbClr val="005A9E"/>
                </a:solidFill>
                <a:latin typeface="+mn-ea"/>
                <a:cs typeface="+mn-ea"/>
              </a:rPr>
              <a:t>●</a:t>
            </a:r>
            <a:r>
              <a:rPr lang="zh-CN" altLang="en-US" sz="2700" b="1" kern="0" dirty="0">
                <a:solidFill>
                  <a:srgbClr val="FF0000"/>
                </a:solidFill>
                <a:latin typeface="+mn-ea"/>
                <a:cs typeface="+mn-ea"/>
              </a:rPr>
              <a:t>门诊药物处方总数：</a:t>
            </a:r>
            <a:r>
              <a:rPr lang="zh-CN" altLang="en-US" sz="2700" b="1" kern="0" dirty="0">
                <a:solidFill>
                  <a:srgbClr val="005A9E"/>
                </a:solidFill>
                <a:latin typeface="+mn-ea"/>
                <a:cs typeface="+mn-ea"/>
              </a:rPr>
              <a:t>按</a:t>
            </a:r>
            <a:r>
              <a:rPr lang="zh-CN" altLang="en-US" sz="2700" b="1" kern="0" dirty="0">
                <a:solidFill>
                  <a:srgbClr val="FF0000"/>
                </a:solidFill>
                <a:latin typeface="+mn-ea"/>
                <a:cs typeface="+mn-ea"/>
              </a:rPr>
              <a:t>药房处方数</a:t>
            </a:r>
            <a:r>
              <a:rPr lang="zh-CN" altLang="en-US" sz="2700" b="1" kern="0" dirty="0">
                <a:solidFill>
                  <a:srgbClr val="005A9E"/>
                </a:solidFill>
                <a:latin typeface="+mn-ea"/>
                <a:cs typeface="+mn-ea"/>
              </a:rPr>
              <a:t>统计。</a:t>
            </a:r>
            <a:r>
              <a:rPr lang="zh-CN" altLang="en-US" sz="2700" b="1" kern="0" dirty="0">
                <a:solidFill>
                  <a:srgbClr val="FF0000"/>
                </a:solidFill>
                <a:latin typeface="+mn-ea"/>
                <a:cs typeface="+mn-ea"/>
              </a:rPr>
              <a:t>中医处方数</a:t>
            </a:r>
            <a:r>
              <a:rPr lang="zh-CN" altLang="en-US" sz="2700" b="1" kern="0" dirty="0">
                <a:solidFill>
                  <a:srgbClr val="005A9E"/>
                </a:solidFill>
                <a:latin typeface="+mn-ea"/>
                <a:cs typeface="+mn-ea"/>
              </a:rPr>
              <a:t>包括</a:t>
            </a:r>
            <a:r>
              <a:rPr lang="zh-CN" altLang="en-US" sz="2700" b="1" kern="0" dirty="0">
                <a:solidFill>
                  <a:srgbClr val="FF0000"/>
                </a:solidFill>
                <a:latin typeface="+mn-ea"/>
                <a:cs typeface="+mn-ea"/>
              </a:rPr>
              <a:t>中成药（包括医疗机构中药制剂）</a:t>
            </a:r>
            <a:r>
              <a:rPr lang="zh-CN" altLang="en-US" sz="2700" b="1" kern="0" dirty="0">
                <a:solidFill>
                  <a:srgbClr val="005A9E"/>
                </a:solidFill>
                <a:latin typeface="+mn-ea"/>
                <a:cs typeface="+mn-ea"/>
              </a:rPr>
              <a:t>、</a:t>
            </a:r>
            <a:r>
              <a:rPr lang="zh-CN" altLang="en-US" sz="2700" b="1" kern="0" dirty="0">
                <a:solidFill>
                  <a:srgbClr val="FF0000"/>
                </a:solidFill>
                <a:latin typeface="+mn-ea"/>
                <a:cs typeface="+mn-ea"/>
              </a:rPr>
              <a:t>中药饮片处方数（包括配方颗粒）</a:t>
            </a:r>
            <a:r>
              <a:rPr lang="zh-CN" altLang="en-US" sz="2700" b="1" kern="0" dirty="0">
                <a:solidFill>
                  <a:srgbClr val="005A9E"/>
                </a:solidFill>
                <a:latin typeface="+mn-ea"/>
                <a:cs typeface="+mn-ea"/>
              </a:rPr>
              <a:t>。</a:t>
            </a:r>
            <a:endParaRPr lang="zh-CN" altLang="en-US" sz="2700" b="1" kern="0" dirty="0">
              <a:solidFill>
                <a:srgbClr val="005A9E"/>
              </a:solidFill>
              <a:latin typeface="+mn-ea"/>
              <a:cs typeface="+mn-ea"/>
            </a:endParaRPr>
          </a:p>
          <a:p>
            <a:r>
              <a:rPr lang="zh-CN" altLang="en-US" sz="2700" b="1" kern="0" dirty="0">
                <a:solidFill>
                  <a:srgbClr val="005A9E"/>
                </a:solidFill>
                <a:latin typeface="+mn-ea"/>
                <a:cs typeface="+mn-ea"/>
              </a:rPr>
              <a:t>●</a:t>
            </a:r>
            <a:r>
              <a:rPr lang="zh-CN" altLang="en-US" sz="2700" b="1" kern="0" dirty="0">
                <a:solidFill>
                  <a:srgbClr val="FF0000"/>
                </a:solidFill>
                <a:latin typeface="+mn-ea"/>
                <a:cs typeface="+mn-ea"/>
              </a:rPr>
              <a:t>中药饮片处方数、散装中药饮片处方数、中成药处方数  按药房处方数统计。</a:t>
            </a:r>
            <a:r>
              <a:rPr lang="zh-CN" altLang="en-US" sz="2700" b="1" kern="0" dirty="0">
                <a:solidFill>
                  <a:srgbClr val="005A9E"/>
                </a:solidFill>
                <a:latin typeface="+mn-ea"/>
                <a:cs typeface="+mn-ea"/>
              </a:rPr>
              <a:t>中药饮片处方含散装中药饮片、小包装中药饮片和中药配方颗粒处方。</a:t>
            </a:r>
            <a:r>
              <a:rPr lang="zh-CN" altLang="en-US" sz="2700" b="1" kern="0" dirty="0">
                <a:solidFill>
                  <a:srgbClr val="FF0000"/>
                </a:solidFill>
                <a:latin typeface="+mn-ea"/>
                <a:cs typeface="+mn-ea"/>
              </a:rPr>
              <a:t>一张处方同时含散装饮片和小包装饮片计入散装饮片处方数。</a:t>
            </a:r>
            <a:r>
              <a:rPr lang="zh-CN" altLang="en-US" sz="2700" b="1" kern="0" dirty="0">
                <a:solidFill>
                  <a:srgbClr val="005A9E"/>
                </a:solidFill>
                <a:latin typeface="+mn-ea"/>
                <a:cs typeface="+mn-ea"/>
              </a:rPr>
              <a:t>中成药处方含医疗机构中药制剂处方。</a:t>
            </a:r>
            <a:endParaRPr lang="zh-CN" altLang="en-US" sz="2700" b="1" kern="0" dirty="0">
              <a:solidFill>
                <a:srgbClr val="005A9E"/>
              </a:solidFill>
              <a:latin typeface="+mn-ea"/>
              <a:cs typeface="+mn-ea"/>
            </a:endParaRPr>
          </a:p>
          <a:p>
            <a:r>
              <a:rPr lang="zh-CN" altLang="en-US" sz="2700" b="1" kern="0" dirty="0">
                <a:solidFill>
                  <a:srgbClr val="005A9E"/>
                </a:solidFill>
                <a:latin typeface="+mn-ea"/>
                <a:cs typeface="+mn-ea"/>
              </a:rPr>
              <a:t>●</a:t>
            </a:r>
            <a:r>
              <a:rPr lang="zh-CN" altLang="en-US" sz="2700" b="1" kern="0" dirty="0">
                <a:solidFill>
                  <a:srgbClr val="FF0000"/>
                </a:solidFill>
                <a:latin typeface="+mn-ea"/>
                <a:cs typeface="+mn-ea"/>
              </a:rPr>
              <a:t>急诊药物处方总数：</a:t>
            </a:r>
            <a:r>
              <a:rPr lang="zh-CN" altLang="en-US" sz="2700" b="1" kern="0" dirty="0">
                <a:solidFill>
                  <a:srgbClr val="005A9E"/>
                </a:solidFill>
                <a:latin typeface="+mn-ea"/>
                <a:cs typeface="+mn-ea"/>
              </a:rPr>
              <a:t>指医院急诊处方总数，按药房处方数统计。</a:t>
            </a:r>
            <a:endParaRPr lang="zh-CN" altLang="en-US" sz="2700" b="1" kern="0" dirty="0">
              <a:solidFill>
                <a:srgbClr val="005A9E"/>
              </a:solidFill>
              <a:latin typeface="+mn-ea"/>
              <a:cs typeface="+mn-ea"/>
            </a:endParaRPr>
          </a:p>
          <a:p>
            <a:r>
              <a:rPr lang="zh-CN" altLang="en-US" sz="2700" b="1" kern="0" dirty="0">
                <a:solidFill>
                  <a:srgbClr val="005A9E"/>
                </a:solidFill>
                <a:latin typeface="+mn-ea"/>
                <a:cs typeface="+mn-ea"/>
              </a:rPr>
              <a:t>●</a:t>
            </a:r>
            <a:r>
              <a:rPr lang="zh-CN" altLang="en-US" sz="2700" b="1" kern="0" dirty="0">
                <a:solidFill>
                  <a:srgbClr val="FF0000"/>
                </a:solidFill>
                <a:latin typeface="+mn-ea"/>
                <a:cs typeface="+mn-ea"/>
              </a:rPr>
              <a:t>门诊中药饮片总剂（贴）数：</a:t>
            </a:r>
            <a:r>
              <a:rPr lang="zh-CN" altLang="en-US" sz="2700" b="1" kern="0" dirty="0">
                <a:solidFill>
                  <a:srgbClr val="005A9E"/>
                </a:solidFill>
                <a:latin typeface="+mn-ea"/>
                <a:cs typeface="+mn-ea"/>
              </a:rPr>
              <a:t>是指医院</a:t>
            </a:r>
            <a:r>
              <a:rPr lang="zh-CN" altLang="en-US" sz="2700" b="1" kern="0" dirty="0">
                <a:solidFill>
                  <a:srgbClr val="FF0000"/>
                </a:solidFill>
                <a:latin typeface="+mn-ea"/>
                <a:cs typeface="+mn-ea"/>
              </a:rPr>
              <a:t>门诊</a:t>
            </a:r>
            <a:r>
              <a:rPr lang="zh-CN" altLang="en-US" sz="2700" b="1" kern="0" dirty="0">
                <a:solidFill>
                  <a:srgbClr val="005A9E"/>
                </a:solidFill>
                <a:latin typeface="+mn-ea"/>
                <a:cs typeface="+mn-ea"/>
              </a:rPr>
              <a:t>中药饮片处方的总剂（贴）数。</a:t>
            </a:r>
            <a:r>
              <a:rPr lang="zh-CN" altLang="en-US" sz="2700" b="1" kern="0" dirty="0">
                <a:solidFill>
                  <a:srgbClr val="FF0000"/>
                </a:solidFill>
                <a:latin typeface="+mn-ea"/>
                <a:cs typeface="+mn-ea"/>
              </a:rPr>
              <a:t>不含住院</a:t>
            </a:r>
            <a:endParaRPr lang="zh-CN" altLang="en-US" sz="2700" b="1" kern="0" dirty="0">
              <a:solidFill>
                <a:srgbClr val="FF0000"/>
              </a:solidFill>
              <a:latin typeface="+mn-ea"/>
              <a:cs typeface="+mn-ea"/>
            </a:endParaRPr>
          </a:p>
        </p:txBody>
      </p:sp>
      <p:sp>
        <p:nvSpPr>
          <p:cNvPr id="10" name="文本框 9"/>
          <p:cNvSpPr txBox="1"/>
          <p:nvPr/>
        </p:nvSpPr>
        <p:spPr>
          <a:xfrm>
            <a:off x="186831" y="1202138"/>
            <a:ext cx="2259580" cy="329642"/>
          </a:xfrm>
          <a:prstGeom prst="rect">
            <a:avLst/>
          </a:prstGeom>
          <a:noFill/>
          <a:ln w="28575">
            <a:solidFill>
              <a:srgbClr val="FF0000"/>
            </a:solidFill>
          </a:ln>
        </p:spPr>
        <p:txBody>
          <a:bodyPr wrap="square" rtlCol="0">
            <a:spAutoFit/>
          </a:bodyPr>
          <a:lstStyle/>
          <a:p>
            <a:pPr>
              <a:lnSpc>
                <a:spcPts val="1200"/>
              </a:lnSpc>
            </a:pPr>
            <a:endParaRPr lang="zh-CN" altLang="en-US" sz="3600" dirty="0"/>
          </a:p>
        </p:txBody>
      </p:sp>
      <p:sp>
        <p:nvSpPr>
          <p:cNvPr id="11" name="文本框 10"/>
          <p:cNvSpPr txBox="1"/>
          <p:nvPr/>
        </p:nvSpPr>
        <p:spPr>
          <a:xfrm>
            <a:off x="490216" y="1737753"/>
            <a:ext cx="4536504" cy="431208"/>
          </a:xfrm>
          <a:prstGeom prst="rect">
            <a:avLst/>
          </a:prstGeom>
          <a:noFill/>
          <a:ln w="28575">
            <a:solidFill>
              <a:srgbClr val="FF0000"/>
            </a:solidFill>
          </a:ln>
        </p:spPr>
        <p:txBody>
          <a:bodyPr wrap="square" rtlCol="0">
            <a:spAutoFit/>
          </a:bodyPr>
          <a:lstStyle/>
          <a:p>
            <a:pPr>
              <a:lnSpc>
                <a:spcPts val="1200"/>
              </a:lnSpc>
            </a:pPr>
            <a:endParaRPr lang="zh-CN" altLang="en-US" sz="6600" dirty="0"/>
          </a:p>
        </p:txBody>
      </p:sp>
      <p:sp>
        <p:nvSpPr>
          <p:cNvPr id="4" name="文本框 3"/>
          <p:cNvSpPr txBox="1"/>
          <p:nvPr/>
        </p:nvSpPr>
        <p:spPr>
          <a:xfrm>
            <a:off x="910630" y="4263416"/>
            <a:ext cx="2906465" cy="329642"/>
          </a:xfrm>
          <a:prstGeom prst="rect">
            <a:avLst/>
          </a:prstGeom>
          <a:noFill/>
          <a:ln w="28575">
            <a:solidFill>
              <a:srgbClr val="FF0000"/>
            </a:solidFill>
          </a:ln>
        </p:spPr>
        <p:txBody>
          <a:bodyPr wrap="square" rtlCol="0">
            <a:spAutoFit/>
          </a:bodyPr>
          <a:lstStyle/>
          <a:p>
            <a:pPr>
              <a:lnSpc>
                <a:spcPts val="1200"/>
              </a:lnSpc>
            </a:pPr>
            <a:endParaRPr lang="zh-CN" altLang="en-US" sz="3600" dirty="0"/>
          </a:p>
        </p:txBody>
      </p:sp>
      <p:sp>
        <p:nvSpPr>
          <p:cNvPr id="13" name="文本框 12"/>
          <p:cNvSpPr txBox="1"/>
          <p:nvPr/>
        </p:nvSpPr>
        <p:spPr>
          <a:xfrm>
            <a:off x="1702718" y="4816093"/>
            <a:ext cx="3324002" cy="431208"/>
          </a:xfrm>
          <a:prstGeom prst="rect">
            <a:avLst/>
          </a:prstGeom>
          <a:noFill/>
          <a:ln w="28575">
            <a:solidFill>
              <a:srgbClr val="FF0000"/>
            </a:solidFill>
          </a:ln>
        </p:spPr>
        <p:txBody>
          <a:bodyPr wrap="square" rtlCol="0">
            <a:spAutoFit/>
          </a:bodyPr>
          <a:lstStyle/>
          <a:p>
            <a:pPr>
              <a:lnSpc>
                <a:spcPts val="1200"/>
              </a:lnSpc>
            </a:pPr>
            <a:endParaRPr lang="zh-CN" altLang="en-US" sz="6600" dirty="0"/>
          </a:p>
        </p:txBody>
      </p:sp>
      <p:sp>
        <p:nvSpPr>
          <p:cNvPr id="14" name="文本框 13"/>
          <p:cNvSpPr txBox="1"/>
          <p:nvPr/>
        </p:nvSpPr>
        <p:spPr>
          <a:xfrm>
            <a:off x="200283" y="5472349"/>
            <a:ext cx="1862476" cy="337206"/>
          </a:xfrm>
          <a:prstGeom prst="rect">
            <a:avLst/>
          </a:prstGeom>
          <a:noFill/>
          <a:ln w="28575">
            <a:solidFill>
              <a:srgbClr val="FF0000"/>
            </a:solidFill>
          </a:ln>
        </p:spPr>
        <p:txBody>
          <a:bodyPr wrap="square" rtlCol="0">
            <a:spAutoFit/>
          </a:bodyPr>
          <a:lstStyle/>
          <a:p>
            <a:pPr>
              <a:lnSpc>
                <a:spcPts val="1200"/>
              </a:lnSpc>
            </a:pPr>
            <a:endParaRPr lang="zh-CN" altLang="en-US" sz="4400" dirty="0"/>
          </a:p>
        </p:txBody>
      </p:sp>
      <p:sp>
        <p:nvSpPr>
          <p:cNvPr id="7" name="文本框 6"/>
          <p:cNvSpPr txBox="1"/>
          <p:nvPr/>
        </p:nvSpPr>
        <p:spPr>
          <a:xfrm>
            <a:off x="200282" y="6109529"/>
            <a:ext cx="2630834" cy="343171"/>
          </a:xfrm>
          <a:prstGeom prst="rect">
            <a:avLst/>
          </a:prstGeom>
          <a:noFill/>
          <a:ln w="28575">
            <a:solidFill>
              <a:srgbClr val="FF0000"/>
            </a:solidFill>
          </a:ln>
        </p:spPr>
        <p:txBody>
          <a:bodyPr wrap="square" rtlCol="0">
            <a:spAutoFit/>
          </a:bodyPr>
          <a:lstStyle/>
          <a:p>
            <a:pPr>
              <a:lnSpc>
                <a:spcPts val="1200"/>
              </a:lnSpc>
            </a:pPr>
            <a:endParaRPr lang="zh-CN" altLang="en-US" sz="400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3"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932602"/>
            <a:ext cx="5497854" cy="5926986"/>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516936" y="949086"/>
            <a:ext cx="6585650" cy="5016758"/>
          </a:xfrm>
          <a:prstGeom prst="rect">
            <a:avLst/>
          </a:prstGeom>
          <a:noFill/>
          <a:ln w="19050">
            <a:solidFill>
              <a:srgbClr val="FF0000"/>
            </a:solidFill>
          </a:ln>
        </p:spPr>
        <p:txBody>
          <a:bodyPr wrap="square" rtlCol="0">
            <a:spAutoFit/>
          </a:bodyPr>
          <a:lstStyle/>
          <a:p>
            <a:r>
              <a:rPr lang="zh-CN" altLang="en-US" sz="3200" b="1" kern="0" dirty="0">
                <a:solidFill>
                  <a:srgbClr val="FF0000"/>
                </a:solidFill>
                <a:latin typeface="+mn-ea"/>
                <a:cs typeface="+mn-ea"/>
              </a:rPr>
              <a:t>实施临床路径管理</a:t>
            </a:r>
            <a:r>
              <a:rPr lang="zh-CN" altLang="en-US" sz="3200" b="1" kern="0" dirty="0">
                <a:solidFill>
                  <a:srgbClr val="005A9E"/>
                </a:solidFill>
                <a:latin typeface="+mn-ea"/>
                <a:cs typeface="+mn-ea"/>
              </a:rPr>
              <a:t>：指实施各级卫生行政部门、中医药管理部门、行业协会印发的，或各医院自行制定的临床路径管理。</a:t>
            </a:r>
            <a:endParaRPr lang="en-US" altLang="zh-CN" sz="3200" b="1" kern="0" dirty="0">
              <a:solidFill>
                <a:srgbClr val="005A9E"/>
              </a:solidFill>
              <a:latin typeface="+mn-ea"/>
              <a:cs typeface="+mn-ea"/>
            </a:endParaRPr>
          </a:p>
          <a:p>
            <a:r>
              <a:rPr lang="zh-CN" altLang="en-US" sz="3200" b="1" kern="0" dirty="0">
                <a:solidFill>
                  <a:srgbClr val="FF0000"/>
                </a:solidFill>
                <a:latin typeface="+mn-ea"/>
                <a:cs typeface="+mn-ea"/>
              </a:rPr>
              <a:t>实施中医临床路径管理</a:t>
            </a:r>
            <a:r>
              <a:rPr lang="zh-CN" altLang="en-US" sz="3200" b="1" kern="0" dirty="0">
                <a:solidFill>
                  <a:srgbClr val="005A9E"/>
                </a:solidFill>
                <a:latin typeface="+mn-ea"/>
                <a:cs typeface="+mn-ea"/>
              </a:rPr>
              <a:t>：指实施国家中医药管理局印发的中医临床路径管理。</a:t>
            </a:r>
            <a:endParaRPr lang="en-US" altLang="zh-CN" sz="3200" b="1" kern="0" dirty="0">
              <a:solidFill>
                <a:srgbClr val="005A9E"/>
              </a:solidFill>
              <a:latin typeface="+mn-ea"/>
              <a:cs typeface="+mn-ea"/>
            </a:endParaRPr>
          </a:p>
          <a:p>
            <a:endParaRPr lang="en-US" altLang="zh-CN" sz="3200" b="1" kern="0" dirty="0">
              <a:solidFill>
                <a:srgbClr val="005A9E"/>
              </a:solidFill>
              <a:latin typeface="+mn-ea"/>
              <a:cs typeface="+mn-ea"/>
            </a:endParaRPr>
          </a:p>
          <a:p>
            <a:r>
              <a:rPr lang="zh-CN" altLang="en-US" sz="3200" b="1" kern="0" dirty="0">
                <a:solidFill>
                  <a:srgbClr val="005A9E"/>
                </a:solidFill>
                <a:latin typeface="+mn-ea"/>
                <a:cs typeface="+mn-ea"/>
              </a:rPr>
              <a:t>应执行≥实际入径</a:t>
            </a:r>
            <a:endParaRPr lang="en-US" altLang="zh-CN" sz="3200" b="1" kern="0" dirty="0">
              <a:solidFill>
                <a:srgbClr val="005A9E"/>
              </a:solidFill>
              <a:latin typeface="+mn-ea"/>
              <a:cs typeface="+mn-ea"/>
            </a:endParaRPr>
          </a:p>
          <a:p>
            <a:endParaRPr lang="zh-CN" altLang="en-US" sz="3200" b="1" kern="0" dirty="0">
              <a:solidFill>
                <a:srgbClr val="FF0000"/>
              </a:solidFill>
              <a:latin typeface="+mn-ea"/>
              <a:cs typeface="+mn-ea"/>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4"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3560"/>
            <a:ext cx="3868420" cy="3696335"/>
          </a:xfrm>
          <a:prstGeom prst="rect">
            <a:avLst/>
          </a:prstGeom>
        </p:spPr>
      </p:pic>
      <p:sp>
        <p:nvSpPr>
          <p:cNvPr id="3"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
        <p:nvSpPr>
          <p:cNvPr id="8" name="文本框 7"/>
          <p:cNvSpPr txBox="1"/>
          <p:nvPr/>
        </p:nvSpPr>
        <p:spPr>
          <a:xfrm>
            <a:off x="3390900" y="944880"/>
            <a:ext cx="8799195" cy="5893435"/>
          </a:xfrm>
          <a:prstGeom prst="rect">
            <a:avLst/>
          </a:prstGeom>
          <a:solidFill>
            <a:schemeClr val="bg1"/>
          </a:solidFill>
          <a:ln w="19050">
            <a:solidFill>
              <a:srgbClr val="FF0000"/>
            </a:solidFill>
          </a:ln>
        </p:spPr>
        <p:txBody>
          <a:bodyPr wrap="square" rtlCol="0">
            <a:noAutofit/>
          </a:bodyPr>
          <a:lstStyle/>
          <a:p>
            <a:r>
              <a:rPr lang="zh-CN" altLang="en-US" b="1" kern="0" dirty="0">
                <a:solidFill>
                  <a:srgbClr val="005A9E"/>
                </a:solidFill>
                <a:latin typeface="+mn-ea"/>
                <a:cs typeface="+mn-ea"/>
              </a:rPr>
              <a:t>●</a:t>
            </a:r>
            <a:r>
              <a:rPr lang="zh-CN" altLang="en-US" b="1" kern="0" dirty="0">
                <a:solidFill>
                  <a:srgbClr val="FF0000"/>
                </a:solidFill>
                <a:latin typeface="+mn-ea"/>
                <a:cs typeface="+mn-ea"/>
              </a:rPr>
              <a:t>医院感染总人数：</a:t>
            </a:r>
            <a:r>
              <a:rPr lang="zh-CN" altLang="en-US" b="1" kern="0" dirty="0">
                <a:solidFill>
                  <a:srgbClr val="005A9E"/>
                </a:solidFill>
                <a:latin typeface="+mn-ea"/>
                <a:cs typeface="+mn-ea"/>
              </a:rPr>
              <a:t>指住院病人在医院内获得的感染总人数，包括在</a:t>
            </a:r>
            <a:r>
              <a:rPr lang="zh-CN" altLang="en-US" b="1" kern="0" dirty="0">
                <a:solidFill>
                  <a:srgbClr val="FF0000"/>
                </a:solidFill>
                <a:latin typeface="+mn-ea"/>
                <a:cs typeface="+mn-ea"/>
              </a:rPr>
              <a:t>住院期间发生的感染和在医院内获得出院后发生的感染</a:t>
            </a:r>
            <a:r>
              <a:rPr lang="zh-CN" altLang="en-US" b="1" kern="0" dirty="0">
                <a:solidFill>
                  <a:srgbClr val="005A9E"/>
                </a:solidFill>
                <a:latin typeface="+mn-ea"/>
                <a:cs typeface="+mn-ea"/>
              </a:rPr>
              <a:t>，但不包括入院前已开始或者入院时已处于潜伏期的感染。</a:t>
            </a:r>
            <a:endParaRPr lang="zh-CN" altLang="en-US" b="1" kern="0" dirty="0">
              <a:solidFill>
                <a:srgbClr val="005A9E"/>
              </a:solidFill>
              <a:latin typeface="+mn-ea"/>
              <a:cs typeface="+mn-ea"/>
            </a:endParaRPr>
          </a:p>
          <a:p>
            <a:r>
              <a:rPr lang="zh-CN" altLang="en-US" b="1" kern="0" dirty="0">
                <a:solidFill>
                  <a:srgbClr val="005A9E"/>
                </a:solidFill>
                <a:latin typeface="+mn-ea"/>
                <a:cs typeface="+mn-ea"/>
              </a:rPr>
              <a:t>● </a:t>
            </a:r>
            <a:r>
              <a:rPr lang="en-US" altLang="zh-CN" b="1" kern="0" dirty="0">
                <a:solidFill>
                  <a:srgbClr val="FF0000"/>
                </a:solidFill>
                <a:latin typeface="+mn-ea"/>
                <a:cs typeface="+mn-ea"/>
              </a:rPr>
              <a:t>I</a:t>
            </a:r>
            <a:r>
              <a:rPr lang="zh-CN" altLang="en-US" b="1" kern="0" dirty="0">
                <a:solidFill>
                  <a:srgbClr val="FF0000"/>
                </a:solidFill>
                <a:latin typeface="+mn-ea"/>
                <a:cs typeface="+mn-ea"/>
              </a:rPr>
              <a:t>类切口手术部位感染人数：</a:t>
            </a:r>
            <a:r>
              <a:rPr lang="zh-CN" altLang="en-US" b="1" kern="0" dirty="0">
                <a:solidFill>
                  <a:srgbClr val="005A9E"/>
                </a:solidFill>
                <a:latin typeface="+mn-ea"/>
                <a:cs typeface="+mn-ea"/>
              </a:rPr>
              <a:t>指出院患者手术为 </a:t>
            </a:r>
            <a:r>
              <a:rPr lang="en-US" altLang="zh-CN" b="1" kern="0" dirty="0">
                <a:solidFill>
                  <a:srgbClr val="005A9E"/>
                </a:solidFill>
                <a:latin typeface="+mn-ea"/>
                <a:cs typeface="+mn-ea"/>
              </a:rPr>
              <a:t>I </a:t>
            </a:r>
            <a:r>
              <a:rPr lang="zh-CN" altLang="en-US" b="1" kern="0" dirty="0">
                <a:solidFill>
                  <a:srgbClr val="005A9E"/>
                </a:solidFill>
                <a:latin typeface="+mn-ea"/>
                <a:cs typeface="+mn-ea"/>
              </a:rPr>
              <a:t>类切口且</a:t>
            </a:r>
            <a:r>
              <a:rPr lang="zh-CN" altLang="en-US" b="1" kern="0" dirty="0">
                <a:solidFill>
                  <a:srgbClr val="FF0000"/>
                </a:solidFill>
                <a:latin typeface="+mn-ea"/>
                <a:cs typeface="+mn-ea"/>
              </a:rPr>
              <a:t>病案首页</a:t>
            </a:r>
            <a:r>
              <a:rPr lang="zh-CN" altLang="en-US" b="1" kern="0" dirty="0">
                <a:solidFill>
                  <a:srgbClr val="005A9E"/>
                </a:solidFill>
                <a:latin typeface="+mn-ea"/>
                <a:cs typeface="+mn-ea"/>
              </a:rPr>
              <a:t>中</a:t>
            </a:r>
            <a:r>
              <a:rPr lang="zh-CN" altLang="en-US" b="1" kern="0" dirty="0">
                <a:solidFill>
                  <a:srgbClr val="FF0000"/>
                </a:solidFill>
                <a:latin typeface="+mn-ea"/>
                <a:cs typeface="+mn-ea"/>
              </a:rPr>
              <a:t>切口愈合等级</a:t>
            </a:r>
            <a:r>
              <a:rPr lang="zh-CN" altLang="en-US" b="1" kern="0" dirty="0">
                <a:solidFill>
                  <a:srgbClr val="005A9E"/>
                </a:solidFill>
                <a:latin typeface="+mn-ea"/>
                <a:cs typeface="+mn-ea"/>
              </a:rPr>
              <a:t>字段填报为</a:t>
            </a:r>
            <a:r>
              <a:rPr lang="zh-CN" altLang="en-US" b="1" kern="0" dirty="0">
                <a:solidFill>
                  <a:srgbClr val="FF0000"/>
                </a:solidFill>
                <a:latin typeface="+mn-ea"/>
                <a:cs typeface="+mn-ea"/>
              </a:rPr>
              <a:t>“丙级愈合”（代码为 </a:t>
            </a:r>
            <a:r>
              <a:rPr lang="en-US" altLang="zh-CN" b="1" kern="0" dirty="0">
                <a:solidFill>
                  <a:srgbClr val="FF0000"/>
                </a:solidFill>
                <a:latin typeface="+mn-ea"/>
                <a:cs typeface="+mn-ea"/>
              </a:rPr>
              <a:t>3</a:t>
            </a:r>
            <a:r>
              <a:rPr lang="zh-CN" altLang="en-US" b="1" kern="0" dirty="0">
                <a:solidFill>
                  <a:srgbClr val="FF0000"/>
                </a:solidFill>
                <a:latin typeface="+mn-ea"/>
                <a:cs typeface="+mn-ea"/>
              </a:rPr>
              <a:t>）</a:t>
            </a:r>
            <a:r>
              <a:rPr lang="zh-CN" altLang="en-US" b="1" kern="0" dirty="0">
                <a:solidFill>
                  <a:srgbClr val="005A9E"/>
                </a:solidFill>
                <a:latin typeface="+mn-ea"/>
                <a:cs typeface="+mn-ea"/>
              </a:rPr>
              <a:t>选项的人数。同一患者同一次住院有多个 </a:t>
            </a:r>
            <a:r>
              <a:rPr lang="en-US" altLang="zh-CN" b="1" kern="0" dirty="0">
                <a:solidFill>
                  <a:srgbClr val="005A9E"/>
                </a:solidFill>
                <a:latin typeface="+mn-ea"/>
                <a:cs typeface="+mn-ea"/>
              </a:rPr>
              <a:t>I </a:t>
            </a:r>
            <a:r>
              <a:rPr lang="zh-CN" altLang="en-US" b="1" kern="0" dirty="0">
                <a:solidFill>
                  <a:srgbClr val="005A9E"/>
                </a:solidFill>
                <a:latin typeface="+mn-ea"/>
                <a:cs typeface="+mn-ea"/>
              </a:rPr>
              <a:t>类切口丙级愈合手术，按 </a:t>
            </a:r>
            <a:r>
              <a:rPr lang="en-US" altLang="zh-CN" b="1" kern="0" dirty="0">
                <a:solidFill>
                  <a:srgbClr val="005A9E"/>
                </a:solidFill>
                <a:latin typeface="+mn-ea"/>
                <a:cs typeface="+mn-ea"/>
              </a:rPr>
              <a:t>1 </a:t>
            </a:r>
            <a:r>
              <a:rPr lang="zh-CN" altLang="en-US" b="1" kern="0" dirty="0">
                <a:solidFill>
                  <a:srgbClr val="005A9E"/>
                </a:solidFill>
                <a:latin typeface="+mn-ea"/>
                <a:cs typeface="+mn-ea"/>
              </a:rPr>
              <a:t>人统计。</a:t>
            </a:r>
            <a:endParaRPr lang="zh-CN" altLang="en-US" b="1" kern="0" dirty="0">
              <a:solidFill>
                <a:srgbClr val="005A9E"/>
              </a:solidFill>
              <a:latin typeface="+mn-ea"/>
              <a:cs typeface="+mn-ea"/>
            </a:endParaRPr>
          </a:p>
          <a:p>
            <a:r>
              <a:rPr lang="zh-CN" altLang="en-US" b="1" kern="0" dirty="0">
                <a:solidFill>
                  <a:srgbClr val="005A9E"/>
                </a:solidFill>
                <a:latin typeface="+mn-ea"/>
                <a:cs typeface="+mn-ea"/>
              </a:rPr>
              <a:t>●</a:t>
            </a:r>
            <a:r>
              <a:rPr lang="zh-CN" altLang="en-US" b="1" kern="0" dirty="0">
                <a:solidFill>
                  <a:srgbClr val="FF0000"/>
                </a:solidFill>
                <a:latin typeface="+mn-ea"/>
                <a:cs typeface="+mn-ea"/>
              </a:rPr>
              <a:t>择期手术患者并发症发生例数：</a:t>
            </a:r>
            <a:r>
              <a:rPr lang="zh-CN" altLang="en-US" b="1" kern="0" dirty="0">
                <a:solidFill>
                  <a:srgbClr val="005A9E"/>
                </a:solidFill>
                <a:latin typeface="+mn-ea"/>
                <a:cs typeface="+mn-ea"/>
              </a:rPr>
              <a:t>指择期手术和择期介入治疗患者并发症发生人数。统计</a:t>
            </a:r>
            <a:r>
              <a:rPr lang="zh-CN" altLang="en-US" b="1" kern="0" dirty="0">
                <a:solidFill>
                  <a:srgbClr val="FF0000"/>
                </a:solidFill>
                <a:latin typeface="+mn-ea"/>
                <a:cs typeface="+mn-ea"/>
              </a:rPr>
              <a:t>住院病案首页</a:t>
            </a:r>
            <a:r>
              <a:rPr lang="zh-CN" altLang="en-US" b="1" kern="0" dirty="0">
                <a:solidFill>
                  <a:srgbClr val="005A9E"/>
                </a:solidFill>
                <a:latin typeface="+mn-ea"/>
                <a:cs typeface="+mn-ea"/>
              </a:rPr>
              <a:t>中</a:t>
            </a:r>
            <a:r>
              <a:rPr lang="zh-CN" altLang="en-US" b="1" kern="0" dirty="0">
                <a:solidFill>
                  <a:srgbClr val="FF0000"/>
                </a:solidFill>
                <a:latin typeface="+mn-ea"/>
                <a:cs typeface="+mn-ea"/>
              </a:rPr>
              <a:t>出院诊断</a:t>
            </a:r>
            <a:r>
              <a:rPr lang="zh-CN" altLang="en-US" b="1" kern="0" dirty="0">
                <a:solidFill>
                  <a:srgbClr val="005A9E"/>
                </a:solidFill>
                <a:latin typeface="+mn-ea"/>
                <a:cs typeface="+mn-ea"/>
              </a:rPr>
              <a:t>符合</a:t>
            </a:r>
            <a:r>
              <a:rPr lang="zh-CN" altLang="en-US" b="1" kern="0" dirty="0">
                <a:solidFill>
                  <a:srgbClr val="FF0000"/>
                </a:solidFill>
                <a:latin typeface="+mn-ea"/>
                <a:cs typeface="+mn-ea"/>
              </a:rPr>
              <a:t>“手术并发症诊断相关名称”</a:t>
            </a:r>
            <a:r>
              <a:rPr lang="zh-CN" altLang="en-US" b="1" kern="0" dirty="0">
                <a:solidFill>
                  <a:srgbClr val="005A9E"/>
                </a:solidFill>
                <a:latin typeface="+mn-ea"/>
                <a:cs typeface="+mn-ea"/>
              </a:rPr>
              <a:t>且该诊断</a:t>
            </a:r>
            <a:r>
              <a:rPr lang="zh-CN" altLang="en-US" b="1" kern="0" dirty="0">
                <a:solidFill>
                  <a:srgbClr val="FF0000"/>
                </a:solidFill>
                <a:latin typeface="+mn-ea"/>
                <a:cs typeface="+mn-ea"/>
              </a:rPr>
              <a:t>入院病情</a:t>
            </a:r>
            <a:r>
              <a:rPr lang="zh-CN" altLang="en-US" b="1" kern="0" dirty="0">
                <a:solidFill>
                  <a:srgbClr val="005A9E"/>
                </a:solidFill>
                <a:latin typeface="+mn-ea"/>
                <a:cs typeface="+mn-ea"/>
              </a:rPr>
              <a:t>为</a:t>
            </a:r>
            <a:r>
              <a:rPr lang="zh-CN" altLang="en-US" b="1" kern="0" dirty="0">
                <a:solidFill>
                  <a:srgbClr val="FF0000"/>
                </a:solidFill>
                <a:latin typeface="+mn-ea"/>
                <a:cs typeface="+mn-ea"/>
              </a:rPr>
              <a:t>“无”（代码为 </a:t>
            </a:r>
            <a:r>
              <a:rPr lang="en-US" altLang="zh-CN" b="1" kern="0" dirty="0">
                <a:solidFill>
                  <a:srgbClr val="FF0000"/>
                </a:solidFill>
                <a:latin typeface="+mn-ea"/>
                <a:cs typeface="+mn-ea"/>
              </a:rPr>
              <a:t>4</a:t>
            </a:r>
            <a:r>
              <a:rPr lang="zh-CN" altLang="en-US" b="1" kern="0" dirty="0">
                <a:solidFill>
                  <a:srgbClr val="FF0000"/>
                </a:solidFill>
                <a:latin typeface="+mn-ea"/>
                <a:cs typeface="+mn-ea"/>
              </a:rPr>
              <a:t>）</a:t>
            </a:r>
            <a:r>
              <a:rPr lang="zh-CN" altLang="en-US" b="1" kern="0" dirty="0">
                <a:solidFill>
                  <a:srgbClr val="005A9E"/>
                </a:solidFill>
                <a:latin typeface="+mn-ea"/>
                <a:cs typeface="+mn-ea"/>
              </a:rPr>
              <a:t>的病例。同一患者在同一次住院发生多个入院病情为“无”的择期手术后并发症，按 </a:t>
            </a:r>
            <a:r>
              <a:rPr lang="en-US" altLang="zh-CN" b="1" kern="0" dirty="0">
                <a:solidFill>
                  <a:srgbClr val="005A9E"/>
                </a:solidFill>
                <a:latin typeface="+mn-ea"/>
                <a:cs typeface="+mn-ea"/>
              </a:rPr>
              <a:t>1 </a:t>
            </a:r>
            <a:r>
              <a:rPr lang="zh-CN" altLang="en-US" b="1" kern="0" dirty="0">
                <a:solidFill>
                  <a:srgbClr val="005A9E"/>
                </a:solidFill>
                <a:latin typeface="+mn-ea"/>
                <a:cs typeface="+mn-ea"/>
              </a:rPr>
              <a:t>人统计。</a:t>
            </a:r>
            <a:endParaRPr lang="zh-CN" altLang="en-US" b="1" kern="0" dirty="0">
              <a:solidFill>
                <a:srgbClr val="005A9E"/>
              </a:solidFill>
              <a:latin typeface="+mn-ea"/>
              <a:cs typeface="+mn-ea"/>
            </a:endParaRPr>
          </a:p>
          <a:p>
            <a:r>
              <a:rPr lang="zh-CN" altLang="en-US" b="1" kern="0" dirty="0">
                <a:solidFill>
                  <a:srgbClr val="005A9E"/>
                </a:solidFill>
                <a:latin typeface="+mn-ea"/>
                <a:cs typeface="+mn-ea"/>
              </a:rPr>
              <a:t>●</a:t>
            </a:r>
            <a:r>
              <a:rPr lang="zh-CN" altLang="en-US" b="1" kern="0" dirty="0">
                <a:solidFill>
                  <a:srgbClr val="FF0000"/>
                </a:solidFill>
                <a:latin typeface="+mn-ea"/>
                <a:cs typeface="+mn-ea"/>
              </a:rPr>
              <a:t>大型医用设备检查人次数：</a:t>
            </a:r>
            <a:r>
              <a:rPr lang="zh-CN" altLang="en-US" b="1" kern="0" dirty="0">
                <a:solidFill>
                  <a:srgbClr val="005A9E"/>
                </a:solidFill>
                <a:latin typeface="+mn-ea"/>
                <a:cs typeface="+mn-ea"/>
                <a:sym typeface="+mn-ea"/>
              </a:rPr>
              <a:t>仅统计用于</a:t>
            </a:r>
            <a:r>
              <a:rPr lang="zh-CN" altLang="en-US" b="1" kern="0" dirty="0">
                <a:solidFill>
                  <a:srgbClr val="FF0000"/>
                </a:solidFill>
                <a:highlight>
                  <a:srgbClr val="FFFF00"/>
                </a:highlight>
                <a:latin typeface="+mn-ea"/>
                <a:cs typeface="+mn-ea"/>
                <a:sym typeface="+mn-ea"/>
              </a:rPr>
              <a:t>检查</a:t>
            </a:r>
            <a:r>
              <a:rPr lang="zh-CN" altLang="en-US" b="1" kern="0" dirty="0">
                <a:solidFill>
                  <a:srgbClr val="005A9E"/>
                </a:solidFill>
                <a:latin typeface="+mn-ea"/>
                <a:cs typeface="+mn-ea"/>
                <a:sym typeface="+mn-ea"/>
              </a:rPr>
              <a:t>目的的大型医用设备所完成的检查总人数，以</a:t>
            </a:r>
            <a:r>
              <a:rPr lang="zh-CN" altLang="en-US" b="1" kern="0" dirty="0">
                <a:solidFill>
                  <a:srgbClr val="FF0000"/>
                </a:solidFill>
                <a:latin typeface="+mn-ea"/>
                <a:cs typeface="+mn-ea"/>
                <a:sym typeface="+mn-ea"/>
              </a:rPr>
              <a:t>报告份数</a:t>
            </a:r>
            <a:r>
              <a:rPr lang="zh-CN" altLang="en-US" b="1" kern="0" dirty="0">
                <a:solidFill>
                  <a:srgbClr val="005A9E"/>
                </a:solidFill>
                <a:latin typeface="+mn-ea"/>
                <a:cs typeface="+mn-ea"/>
                <a:sym typeface="+mn-ea"/>
              </a:rPr>
              <a:t>为统计单位。</a:t>
            </a:r>
            <a:r>
              <a:rPr lang="zh-CN" altLang="en-US" b="1" kern="0" dirty="0">
                <a:solidFill>
                  <a:srgbClr val="FF0000"/>
                </a:solidFill>
                <a:latin typeface="+mn-ea"/>
                <a:cs typeface="+mn-ea"/>
                <a:sym typeface="+mn-ea"/>
              </a:rPr>
              <a:t>不包括</a:t>
            </a:r>
            <a:r>
              <a:rPr lang="zh-CN" altLang="en-US" b="1" kern="0" dirty="0">
                <a:solidFill>
                  <a:srgbClr val="FF0000"/>
                </a:solidFill>
                <a:highlight>
                  <a:srgbClr val="FFFF00"/>
                </a:highlight>
                <a:latin typeface="+mn-ea"/>
                <a:cs typeface="+mn-ea"/>
                <a:sym typeface="+mn-ea"/>
              </a:rPr>
              <a:t>健康体检</a:t>
            </a:r>
            <a:r>
              <a:rPr lang="zh-CN" altLang="en-US" b="1" kern="0" dirty="0">
                <a:solidFill>
                  <a:srgbClr val="FF0000"/>
                </a:solidFill>
                <a:latin typeface="+mn-ea"/>
                <a:cs typeface="+mn-ea"/>
                <a:sym typeface="+mn-ea"/>
              </a:rPr>
              <a:t>人群。</a:t>
            </a:r>
            <a:endParaRPr lang="zh-CN" altLang="en-US" b="1" kern="0" dirty="0">
              <a:solidFill>
                <a:srgbClr val="FF0000"/>
              </a:solidFill>
              <a:latin typeface="+mn-ea"/>
              <a:cs typeface="+mn-ea"/>
            </a:endParaRPr>
          </a:p>
          <a:p>
            <a:r>
              <a:rPr lang="zh-CN" altLang="en-US" b="1" kern="0" dirty="0">
                <a:solidFill>
                  <a:srgbClr val="005A9E"/>
                </a:solidFill>
                <a:latin typeface="+mn-ea"/>
                <a:cs typeface="+mn-ea"/>
                <a:sym typeface="+mn-ea"/>
              </a:rPr>
              <a:t>●</a:t>
            </a:r>
            <a:r>
              <a:rPr lang="zh-CN" altLang="en-US" b="1" kern="0" dirty="0">
                <a:solidFill>
                  <a:srgbClr val="FF0000"/>
                </a:solidFill>
                <a:latin typeface="+mn-ea"/>
                <a:cs typeface="+mn-ea"/>
              </a:rPr>
              <a:t>大型医院设备检查阳性数：检查阳性数</a:t>
            </a:r>
            <a:r>
              <a:rPr lang="zh-CN" altLang="en-US" b="1" kern="0" dirty="0">
                <a:solidFill>
                  <a:srgbClr val="005A9E"/>
                </a:solidFill>
                <a:latin typeface="+mn-ea"/>
                <a:cs typeface="+mn-ea"/>
              </a:rPr>
              <a:t>即检查</a:t>
            </a:r>
            <a:r>
              <a:rPr lang="zh-CN" altLang="en-US" b="1" kern="0" dirty="0">
                <a:solidFill>
                  <a:srgbClr val="FF0000"/>
                </a:solidFill>
                <a:latin typeface="+mn-ea"/>
                <a:cs typeface="+mn-ea"/>
              </a:rPr>
              <a:t>报告阳性结果数</a:t>
            </a:r>
            <a:r>
              <a:rPr lang="zh-CN" altLang="en-US" b="1" kern="0" dirty="0">
                <a:solidFill>
                  <a:srgbClr val="005A9E"/>
                </a:solidFill>
                <a:latin typeface="+mn-ea"/>
                <a:cs typeface="+mn-ea"/>
              </a:rPr>
              <a:t>，按</a:t>
            </a:r>
            <a:r>
              <a:rPr lang="zh-CN" altLang="en-US" b="1" kern="0" dirty="0">
                <a:solidFill>
                  <a:srgbClr val="FF0000"/>
                </a:solidFill>
                <a:latin typeface="+mn-ea"/>
                <a:cs typeface="+mn-ea"/>
              </a:rPr>
              <a:t>报告份数</a:t>
            </a:r>
            <a:r>
              <a:rPr lang="zh-CN" altLang="en-US" b="1" kern="0" dirty="0">
                <a:solidFill>
                  <a:srgbClr val="005A9E"/>
                </a:solidFill>
                <a:latin typeface="+mn-ea"/>
                <a:cs typeface="+mn-ea"/>
              </a:rPr>
              <a:t>统计，如果一份报告中含有多个检查部位，有一项或多项阳性结果，按 </a:t>
            </a:r>
            <a:r>
              <a:rPr lang="en-US" altLang="zh-CN" b="1" kern="0" dirty="0">
                <a:solidFill>
                  <a:srgbClr val="005A9E"/>
                </a:solidFill>
                <a:latin typeface="+mn-ea"/>
                <a:cs typeface="+mn-ea"/>
              </a:rPr>
              <a:t>1 </a:t>
            </a:r>
            <a:r>
              <a:rPr lang="zh-CN" altLang="en-US" b="1" kern="0" dirty="0">
                <a:solidFill>
                  <a:srgbClr val="005A9E"/>
                </a:solidFill>
                <a:latin typeface="+mn-ea"/>
                <a:cs typeface="+mn-ea"/>
              </a:rPr>
              <a:t>人统计。</a:t>
            </a:r>
            <a:endParaRPr lang="en-US" altLang="zh-CN" b="1" kern="0" dirty="0">
              <a:solidFill>
                <a:srgbClr val="005A9E"/>
              </a:solidFill>
              <a:latin typeface="+mn-ea"/>
              <a:cs typeface="+mn-ea"/>
            </a:endParaRPr>
          </a:p>
          <a:p>
            <a:r>
              <a:rPr lang="zh-CN" altLang="en-US" b="1" kern="0" dirty="0">
                <a:solidFill>
                  <a:srgbClr val="005A9E"/>
                </a:solidFill>
                <a:latin typeface="+mn-ea"/>
                <a:cs typeface="+mn-ea"/>
              </a:rPr>
              <a:t>●</a:t>
            </a:r>
            <a:r>
              <a:rPr lang="zh-CN" altLang="en-US" b="1" kern="0" dirty="0">
                <a:solidFill>
                  <a:srgbClr val="FF0000"/>
                </a:solidFill>
                <a:latin typeface="+mn-ea"/>
                <a:cs typeface="+mn-ea"/>
              </a:rPr>
              <a:t>大型医用设备</a:t>
            </a:r>
            <a:r>
              <a:rPr lang="zh-CN" altLang="en-US" b="1" kern="0" dirty="0">
                <a:solidFill>
                  <a:srgbClr val="005A9E"/>
                </a:solidFill>
                <a:latin typeface="+mn-ea"/>
                <a:cs typeface="+mn-ea"/>
              </a:rPr>
              <a:t>参阅《大型医用设备配置许可管理目录（2018 年）》</a:t>
            </a:r>
            <a:endParaRPr lang="zh-CN" altLang="en-US" b="1" kern="0" dirty="0">
              <a:solidFill>
                <a:srgbClr val="005A9E"/>
              </a:solidFill>
              <a:latin typeface="+mn-ea"/>
              <a:cs typeface="+mn-ea"/>
            </a:endParaRPr>
          </a:p>
          <a:p>
            <a:r>
              <a:rPr lang="zh-CN" altLang="en-US" b="1" kern="0" dirty="0">
                <a:solidFill>
                  <a:srgbClr val="005A9E"/>
                </a:solidFill>
                <a:latin typeface="+mn-ea"/>
                <a:cs typeface="+mn-ea"/>
                <a:sym typeface="+mn-ea"/>
              </a:rPr>
              <a:t>●</a:t>
            </a:r>
            <a:r>
              <a:rPr lang="zh-CN" altLang="en-US" b="1" kern="0" dirty="0">
                <a:solidFill>
                  <a:srgbClr val="FF0000"/>
                </a:solidFill>
                <a:latin typeface="+mn-ea"/>
                <a:cs typeface="+mn-ea"/>
              </a:rPr>
              <a:t>审核关系：</a:t>
            </a:r>
            <a:endParaRPr lang="en-US" altLang="zh-CN" b="1" kern="0" dirty="0">
              <a:solidFill>
                <a:srgbClr val="FF0000"/>
              </a:solidFill>
              <a:latin typeface="+mn-ea"/>
              <a:cs typeface="+mn-ea"/>
            </a:endParaRPr>
          </a:p>
          <a:p>
            <a:r>
              <a:rPr lang="zh-CN" altLang="en-US" b="1" kern="0" dirty="0">
                <a:solidFill>
                  <a:srgbClr val="005A9E"/>
                </a:solidFill>
                <a:latin typeface="+mn-ea"/>
                <a:cs typeface="+mn-ea"/>
              </a:rPr>
              <a:t>医院感染总人数≥</a:t>
            </a:r>
            <a:r>
              <a:rPr lang="en-US" altLang="zh-CN" b="1" kern="0" dirty="0">
                <a:solidFill>
                  <a:srgbClr val="005A9E"/>
                </a:solidFill>
                <a:latin typeface="+mn-ea"/>
                <a:cs typeface="+mn-ea"/>
              </a:rPr>
              <a:t>I </a:t>
            </a:r>
            <a:r>
              <a:rPr lang="zh-CN" altLang="en-US" b="1" kern="0" dirty="0">
                <a:solidFill>
                  <a:srgbClr val="005A9E"/>
                </a:solidFill>
                <a:latin typeface="+mn-ea"/>
                <a:cs typeface="+mn-ea"/>
              </a:rPr>
              <a:t>类切口手术部位感染人数</a:t>
            </a:r>
            <a:endParaRPr lang="zh-CN" altLang="en-US" b="1" kern="0" dirty="0">
              <a:solidFill>
                <a:srgbClr val="005A9E"/>
              </a:solidFill>
              <a:latin typeface="+mn-ea"/>
              <a:cs typeface="+mn-ea"/>
            </a:endParaRPr>
          </a:p>
        </p:txBody>
      </p:sp>
    </p:spTree>
  </p:cSld>
  <p:clrMapOvr>
    <a:masterClrMapping/>
  </p:clrMapOvr>
  <p:transition spd="slow" advClick="0" advTm="0">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030" y="909514"/>
            <a:ext cx="5505615" cy="5904656"/>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262245" y="786765"/>
            <a:ext cx="6938645" cy="6027420"/>
          </a:xfrm>
          <a:prstGeom prst="rect">
            <a:avLst/>
          </a:prstGeom>
          <a:solidFill>
            <a:schemeClr val="bg1"/>
          </a:solidFill>
          <a:ln w="19050">
            <a:solidFill>
              <a:srgbClr val="FF0000"/>
            </a:solidFill>
          </a:ln>
        </p:spPr>
        <p:txBody>
          <a:bodyPr wrap="square" rtlCol="0">
            <a:noAutofit/>
          </a:bodyPr>
          <a:lstStyle/>
          <a:p>
            <a:r>
              <a:rPr lang="zh-CN" altLang="en-US" sz="2400" b="1" kern="0" dirty="0">
                <a:solidFill>
                  <a:srgbClr val="005A9E"/>
                </a:solidFill>
                <a:latin typeface="+mn-ea"/>
                <a:cs typeface="+mn-ea"/>
              </a:rPr>
              <a:t>●</a:t>
            </a:r>
            <a:r>
              <a:rPr lang="zh-CN" altLang="en-US" sz="2400" b="1" kern="0" dirty="0">
                <a:solidFill>
                  <a:srgbClr val="FF0000"/>
                </a:solidFill>
                <a:latin typeface="+mn-ea"/>
                <a:cs typeface="+mn-ea"/>
              </a:rPr>
              <a:t>处方总数、中药处方总数</a:t>
            </a:r>
            <a:r>
              <a:rPr lang="zh-CN" altLang="en-US" sz="2400" b="1" kern="0" dirty="0">
                <a:solidFill>
                  <a:srgbClr val="005A9E"/>
                </a:solidFill>
                <a:latin typeface="+mn-ea"/>
                <a:cs typeface="+mn-ea"/>
              </a:rPr>
              <a:t>：按</a:t>
            </a:r>
            <a:r>
              <a:rPr lang="zh-CN" altLang="en-US" sz="2400" b="1" kern="0" dirty="0">
                <a:solidFill>
                  <a:srgbClr val="FF0000"/>
                </a:solidFill>
                <a:latin typeface="+mn-ea"/>
                <a:cs typeface="+mn-ea"/>
              </a:rPr>
              <a:t>药房处方数</a:t>
            </a:r>
            <a:r>
              <a:rPr lang="zh-CN" altLang="en-US" sz="2400" b="1" kern="0" dirty="0">
                <a:solidFill>
                  <a:srgbClr val="005A9E"/>
                </a:solidFill>
                <a:latin typeface="+mn-ea"/>
                <a:cs typeface="+mn-ea"/>
              </a:rPr>
              <a:t>统计，包括门急诊处方或中药处方、住院患者未在医嘱中的处方或中药处方和住院患者出院带药处方或中药处方。</a:t>
            </a:r>
            <a:endParaRPr lang="zh-CN" altLang="en-US" sz="2400" b="1" kern="0" dirty="0">
              <a:solidFill>
                <a:srgbClr val="005A9E"/>
              </a:solidFill>
              <a:latin typeface="+mn-ea"/>
              <a:cs typeface="+mn-ea"/>
            </a:endParaRPr>
          </a:p>
          <a:p>
            <a:r>
              <a:rPr lang="zh-CN" altLang="en-US" sz="2400" b="1" kern="0" dirty="0">
                <a:solidFill>
                  <a:srgbClr val="005A9E"/>
                </a:solidFill>
                <a:latin typeface="+mn-ea"/>
                <a:cs typeface="+mn-ea"/>
                <a:sym typeface="+mn-ea"/>
              </a:rPr>
              <a:t>●</a:t>
            </a:r>
            <a:r>
              <a:rPr lang="zh-CN" altLang="en-US" sz="2400" b="1" kern="0" dirty="0">
                <a:solidFill>
                  <a:srgbClr val="FF0000"/>
                </a:solidFill>
                <a:latin typeface="+mn-ea"/>
                <a:cs typeface="+mn-ea"/>
              </a:rPr>
              <a:t>中药处方</a:t>
            </a:r>
            <a:r>
              <a:rPr lang="zh-CN" altLang="en-US" sz="2400" b="1" kern="0" dirty="0">
                <a:solidFill>
                  <a:srgbClr val="005A9E"/>
                </a:solidFill>
                <a:latin typeface="+mn-ea"/>
                <a:cs typeface="+mn-ea"/>
              </a:rPr>
              <a:t>包括中药饮片处方（含散装中药饮片、小包装中药饮片和中药配方颗粒）、中成药处方（含医疗机构中药制剂处方）。</a:t>
            </a:r>
            <a:endParaRPr lang="zh-CN" altLang="en-US" sz="2400" b="1" kern="0" dirty="0">
              <a:solidFill>
                <a:srgbClr val="005A9E"/>
              </a:solidFill>
              <a:latin typeface="+mn-ea"/>
              <a:cs typeface="+mn-ea"/>
            </a:endParaRPr>
          </a:p>
          <a:p>
            <a:r>
              <a:rPr lang="zh-CN" altLang="en-US" sz="2400" b="1" kern="0" dirty="0">
                <a:solidFill>
                  <a:srgbClr val="005A9E"/>
                </a:solidFill>
                <a:latin typeface="+mn-ea"/>
                <a:cs typeface="+mn-ea"/>
              </a:rPr>
              <a:t>●</a:t>
            </a:r>
            <a:r>
              <a:rPr lang="zh-CN" altLang="en-US" sz="2400" b="1" kern="0" dirty="0">
                <a:solidFill>
                  <a:srgbClr val="FF0000"/>
                </a:solidFill>
                <a:latin typeface="+mn-ea"/>
                <a:cs typeface="+mn-ea"/>
              </a:rPr>
              <a:t>点评处方数、点评中药处方数</a:t>
            </a:r>
            <a:r>
              <a:rPr lang="zh-CN" altLang="en-US" sz="2400" b="1" kern="0" dirty="0">
                <a:solidFill>
                  <a:srgbClr val="005A9E"/>
                </a:solidFill>
                <a:latin typeface="+mn-ea"/>
                <a:cs typeface="+mn-ea"/>
              </a:rPr>
              <a:t>：本年度内点评的门急诊处方数或中药处方数、住院患者未在医嘱中的处方数或中药处方数和出院带药处方数或中药处方数。不包括出院患者住院医嘱。点评包括整体和专项点评。</a:t>
            </a:r>
            <a:endParaRPr lang="zh-CN" altLang="en-US" sz="2400" b="1" kern="0" dirty="0">
              <a:solidFill>
                <a:srgbClr val="005A9E"/>
              </a:solidFill>
              <a:latin typeface="+mn-ea"/>
              <a:cs typeface="+mn-ea"/>
            </a:endParaRPr>
          </a:p>
          <a:p>
            <a:r>
              <a:rPr lang="zh-CN" altLang="en-US" sz="2400" b="1" kern="0" dirty="0">
                <a:solidFill>
                  <a:srgbClr val="005A9E"/>
                </a:solidFill>
                <a:latin typeface="+mn-ea"/>
                <a:cs typeface="+mn-ea"/>
              </a:rPr>
              <a:t>●</a:t>
            </a:r>
            <a:r>
              <a:rPr lang="zh-CN" altLang="en-US" sz="2400" b="1" kern="0" dirty="0">
                <a:solidFill>
                  <a:srgbClr val="FF0000"/>
                </a:solidFill>
                <a:latin typeface="+mn-ea"/>
                <a:cs typeface="+mn-ea"/>
              </a:rPr>
              <a:t>出院患者住院医嘱点评数、出院患者住院中药医嘱点评数：</a:t>
            </a:r>
            <a:r>
              <a:rPr lang="zh-CN" altLang="en-US" sz="2400" b="1" kern="0" dirty="0">
                <a:solidFill>
                  <a:srgbClr val="005A9E"/>
                </a:solidFill>
                <a:latin typeface="+mn-ea"/>
                <a:cs typeface="+mn-ea"/>
              </a:rPr>
              <a:t>按点评的人数（即</a:t>
            </a:r>
            <a:r>
              <a:rPr lang="zh-CN" altLang="en-US" sz="2400" b="1" kern="0" dirty="0">
                <a:solidFill>
                  <a:srgbClr val="FF0000"/>
                </a:solidFill>
                <a:latin typeface="+mn-ea"/>
                <a:cs typeface="+mn-ea"/>
              </a:rPr>
              <a:t>病历份数</a:t>
            </a:r>
            <a:r>
              <a:rPr lang="zh-CN" altLang="en-US" sz="2400" b="1" kern="0" dirty="0">
                <a:solidFill>
                  <a:srgbClr val="005A9E"/>
                </a:solidFill>
                <a:latin typeface="+mn-ea"/>
                <a:cs typeface="+mn-ea"/>
              </a:rPr>
              <a:t>）统计，同一患者在同一次住院期间多个医嘱的处方或中药处方点评，按 </a:t>
            </a:r>
            <a:r>
              <a:rPr lang="en-US" altLang="zh-CN" sz="2400" b="1" kern="0" dirty="0">
                <a:solidFill>
                  <a:srgbClr val="005A9E"/>
                </a:solidFill>
                <a:latin typeface="+mn-ea"/>
                <a:cs typeface="+mn-ea"/>
              </a:rPr>
              <a:t>1 </a:t>
            </a:r>
            <a:r>
              <a:rPr lang="zh-CN" altLang="en-US" sz="2400" b="1" kern="0" dirty="0">
                <a:solidFill>
                  <a:srgbClr val="005A9E"/>
                </a:solidFill>
                <a:latin typeface="+mn-ea"/>
                <a:cs typeface="+mn-ea"/>
              </a:rPr>
              <a:t>人统计。点评包括整体和专项点评。</a:t>
            </a:r>
            <a:endParaRPr lang="zh-CN" altLang="en-US" sz="2400" b="1" kern="0" dirty="0">
              <a:solidFill>
                <a:srgbClr val="005A9E"/>
              </a:solidFill>
              <a:latin typeface="+mn-ea"/>
              <a:cs typeface="+mn-ea"/>
            </a:endParaRPr>
          </a:p>
        </p:txBody>
      </p:sp>
      <p:sp>
        <p:nvSpPr>
          <p:cNvPr id="10" name="文本框 9"/>
          <p:cNvSpPr txBox="1"/>
          <p:nvPr/>
        </p:nvSpPr>
        <p:spPr>
          <a:xfrm>
            <a:off x="478582" y="1744180"/>
            <a:ext cx="1967829"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11" name="文本框 10"/>
          <p:cNvSpPr txBox="1"/>
          <p:nvPr/>
        </p:nvSpPr>
        <p:spPr>
          <a:xfrm>
            <a:off x="106909" y="1437565"/>
            <a:ext cx="950364" cy="248401"/>
          </a:xfrm>
          <a:prstGeom prst="rect">
            <a:avLst/>
          </a:prstGeom>
          <a:noFill/>
          <a:ln w="28575">
            <a:solidFill>
              <a:srgbClr val="FF0000"/>
            </a:solidFill>
          </a:ln>
        </p:spPr>
        <p:txBody>
          <a:bodyPr wrap="square" rtlCol="0">
            <a:spAutoFit/>
          </a:bodyPr>
          <a:lstStyle/>
          <a:p>
            <a:pPr>
              <a:lnSpc>
                <a:spcPts val="1200"/>
              </a:lnSpc>
            </a:pPr>
            <a:endParaRPr lang="zh-CN" altLang="en-US" sz="1050" dirty="0"/>
          </a:p>
        </p:txBody>
      </p:sp>
      <p:sp>
        <p:nvSpPr>
          <p:cNvPr id="4" name="文本框 3"/>
          <p:cNvSpPr txBox="1"/>
          <p:nvPr/>
        </p:nvSpPr>
        <p:spPr>
          <a:xfrm>
            <a:off x="993178" y="2096830"/>
            <a:ext cx="1453233"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13" name="文本框 12"/>
          <p:cNvSpPr txBox="1"/>
          <p:nvPr/>
        </p:nvSpPr>
        <p:spPr>
          <a:xfrm>
            <a:off x="1486694" y="2420265"/>
            <a:ext cx="2088232" cy="302519"/>
          </a:xfrm>
          <a:prstGeom prst="rect">
            <a:avLst/>
          </a:prstGeom>
          <a:noFill/>
          <a:ln w="28575">
            <a:solidFill>
              <a:srgbClr val="FF0000"/>
            </a:solidFill>
          </a:ln>
        </p:spPr>
        <p:txBody>
          <a:bodyPr wrap="square" rtlCol="0">
            <a:spAutoFit/>
          </a:bodyPr>
          <a:lstStyle/>
          <a:p>
            <a:pPr>
              <a:lnSpc>
                <a:spcPts val="1200"/>
              </a:lnSpc>
            </a:pPr>
            <a:endParaRPr lang="zh-CN" altLang="en-US" sz="2800" dirty="0"/>
          </a:p>
        </p:txBody>
      </p:sp>
      <p:sp>
        <p:nvSpPr>
          <p:cNvPr id="14" name="文本框 13"/>
          <p:cNvSpPr txBox="1"/>
          <p:nvPr/>
        </p:nvSpPr>
        <p:spPr>
          <a:xfrm>
            <a:off x="106909" y="2786203"/>
            <a:ext cx="2243882"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7" name="文本框 6"/>
          <p:cNvSpPr txBox="1"/>
          <p:nvPr/>
        </p:nvSpPr>
        <p:spPr>
          <a:xfrm>
            <a:off x="514302" y="3147492"/>
            <a:ext cx="2448272"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5"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6899" y="889551"/>
            <a:ext cx="4354714" cy="5904656"/>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195955" y="953770"/>
            <a:ext cx="8994775" cy="5862320"/>
          </a:xfrm>
          <a:prstGeom prst="rect">
            <a:avLst/>
          </a:prstGeom>
          <a:solidFill>
            <a:schemeClr val="bg1"/>
          </a:solidFill>
          <a:ln w="19050">
            <a:solidFill>
              <a:srgbClr val="FF0000"/>
            </a:solidFill>
          </a:ln>
        </p:spPr>
        <p:txBody>
          <a:bodyPr wrap="square" rtlCol="0">
            <a:spAutoFit/>
          </a:bodyPr>
          <a:lstStyle/>
          <a:p>
            <a:pPr indent="0" fontAlgn="auto">
              <a:lnSpc>
                <a:spcPts val="2500"/>
              </a:lnSpc>
            </a:pPr>
            <a:r>
              <a:rPr lang="zh-CN" altLang="en-US" b="1" kern="0" dirty="0">
                <a:solidFill>
                  <a:srgbClr val="005A9E"/>
                </a:solidFill>
                <a:latin typeface="+mn-ea"/>
                <a:cs typeface="+mn-ea"/>
              </a:rPr>
              <a:t>●</a:t>
            </a:r>
            <a:r>
              <a:rPr lang="zh-CN" altLang="en-US" b="1" kern="0" dirty="0">
                <a:solidFill>
                  <a:srgbClr val="FF0000"/>
                </a:solidFill>
                <a:latin typeface="+mn-ea"/>
                <a:cs typeface="+mn-ea"/>
              </a:rPr>
              <a:t>住院患者抗菌药物消耗量（累计 </a:t>
            </a:r>
            <a:r>
              <a:rPr lang="en-US" altLang="zh-CN" b="1" kern="0" dirty="0">
                <a:solidFill>
                  <a:srgbClr val="FF0000"/>
                </a:solidFill>
                <a:latin typeface="+mn-ea"/>
                <a:cs typeface="+mn-ea"/>
              </a:rPr>
              <a:t>DDD </a:t>
            </a:r>
            <a:r>
              <a:rPr lang="zh-CN" altLang="en-US" b="1" kern="0" dirty="0">
                <a:solidFill>
                  <a:srgbClr val="FF0000"/>
                </a:solidFill>
                <a:latin typeface="+mn-ea"/>
                <a:cs typeface="+mn-ea"/>
              </a:rPr>
              <a:t>数）：</a:t>
            </a:r>
            <a:r>
              <a:rPr lang="zh-CN" altLang="en-US" b="1" kern="0" dirty="0">
                <a:solidFill>
                  <a:srgbClr val="005A9E"/>
                </a:solidFill>
                <a:latin typeface="+mn-ea"/>
                <a:cs typeface="+mn-ea"/>
              </a:rPr>
              <a:t>本年度住院患者在院期间抗菌药物应用情况，不包括住院患者出院带药。</a:t>
            </a:r>
            <a:endParaRPr lang="zh-CN" altLang="en-US" b="1" kern="0" dirty="0">
              <a:solidFill>
                <a:srgbClr val="005A9E"/>
              </a:solidFill>
              <a:latin typeface="+mn-ea"/>
              <a:cs typeface="+mn-ea"/>
            </a:endParaRPr>
          </a:p>
          <a:p>
            <a:pPr indent="0" fontAlgn="auto">
              <a:lnSpc>
                <a:spcPts val="2500"/>
              </a:lnSpc>
            </a:pPr>
            <a:r>
              <a:rPr lang="zh-CN" altLang="en-US" b="1" kern="0" dirty="0">
                <a:solidFill>
                  <a:srgbClr val="005A9E"/>
                </a:solidFill>
                <a:latin typeface="+mn-ea"/>
                <a:cs typeface="+mn-ea"/>
                <a:sym typeface="+mn-ea"/>
              </a:rPr>
              <a:t>●</a:t>
            </a:r>
            <a:r>
              <a:rPr lang="zh-CN" altLang="en-US" b="1" kern="0" dirty="0">
                <a:solidFill>
                  <a:srgbClr val="FF0000"/>
                </a:solidFill>
                <a:highlight>
                  <a:srgbClr val="FFFF00"/>
                </a:highlight>
                <a:latin typeface="+mn-ea"/>
                <a:cs typeface="+mn-ea"/>
              </a:rPr>
              <a:t>相关公式</a:t>
            </a:r>
            <a:r>
              <a:rPr lang="zh-CN" altLang="en-US" b="1" kern="0" dirty="0">
                <a:solidFill>
                  <a:srgbClr val="005A9E"/>
                </a:solidFill>
                <a:latin typeface="+mn-ea"/>
                <a:cs typeface="+mn-ea"/>
              </a:rPr>
              <a:t>：住院患者抗菌药物消耗量（累计</a:t>
            </a:r>
            <a:r>
              <a:rPr lang="en-US" altLang="zh-CN" b="1" kern="0" dirty="0">
                <a:solidFill>
                  <a:srgbClr val="005A9E"/>
                </a:solidFill>
                <a:latin typeface="+mn-ea"/>
                <a:cs typeface="+mn-ea"/>
              </a:rPr>
              <a:t>DDD</a:t>
            </a:r>
            <a:r>
              <a:rPr lang="zh-CN" altLang="en-US" b="1" kern="0" dirty="0">
                <a:solidFill>
                  <a:srgbClr val="005A9E"/>
                </a:solidFill>
                <a:latin typeface="+mn-ea"/>
                <a:cs typeface="+mn-ea"/>
              </a:rPr>
              <a:t>数）</a:t>
            </a:r>
            <a:r>
              <a:rPr lang="en-US" altLang="zh-CN" b="1" kern="0" dirty="0">
                <a:solidFill>
                  <a:srgbClr val="005A9E"/>
                </a:solidFill>
                <a:latin typeface="+mn-ea"/>
                <a:cs typeface="+mn-ea"/>
              </a:rPr>
              <a:t>=</a:t>
            </a:r>
            <a:r>
              <a:rPr lang="zh-CN" altLang="en-US" b="1" kern="0" dirty="0">
                <a:solidFill>
                  <a:srgbClr val="005A9E"/>
                </a:solidFill>
                <a:latin typeface="+mn-ea"/>
                <a:cs typeface="+mn-ea"/>
              </a:rPr>
              <a:t>住院患者所有抗菌药物</a:t>
            </a:r>
            <a:r>
              <a:rPr lang="en-US" altLang="zh-CN" b="1" kern="0" dirty="0">
                <a:solidFill>
                  <a:srgbClr val="005A9E"/>
                </a:solidFill>
                <a:latin typeface="+mn-ea"/>
                <a:cs typeface="+mn-ea"/>
              </a:rPr>
              <a:t>DDD</a:t>
            </a:r>
            <a:r>
              <a:rPr lang="zh-CN" altLang="en-US" b="1" kern="0" dirty="0">
                <a:solidFill>
                  <a:srgbClr val="005A9E"/>
                </a:solidFill>
                <a:latin typeface="+mn-ea"/>
                <a:cs typeface="+mn-ea"/>
              </a:rPr>
              <a:t>数的和。</a:t>
            </a:r>
            <a:endParaRPr lang="zh-CN" altLang="en-US" b="1" kern="0" dirty="0">
              <a:solidFill>
                <a:srgbClr val="005A9E"/>
              </a:solidFill>
              <a:latin typeface="+mn-ea"/>
              <a:cs typeface="+mn-ea"/>
            </a:endParaRPr>
          </a:p>
          <a:p>
            <a:pPr indent="0" fontAlgn="auto">
              <a:lnSpc>
                <a:spcPts val="2500"/>
              </a:lnSpc>
            </a:pPr>
            <a:r>
              <a:rPr lang="zh-CN" altLang="en-US" b="1" kern="0" dirty="0">
                <a:solidFill>
                  <a:srgbClr val="005A9E"/>
                </a:solidFill>
                <a:latin typeface="+mn-ea"/>
                <a:cs typeface="+mn-ea"/>
              </a:rPr>
              <a:t>某个抗菌药物的</a:t>
            </a:r>
            <a:r>
              <a:rPr lang="en-US" altLang="zh-CN" b="1" kern="0" dirty="0">
                <a:solidFill>
                  <a:srgbClr val="005A9E"/>
                </a:solidFill>
                <a:latin typeface="+mn-ea"/>
                <a:cs typeface="+mn-ea"/>
              </a:rPr>
              <a:t>DDD</a:t>
            </a:r>
            <a:r>
              <a:rPr lang="zh-CN" altLang="en-US" b="1" kern="0" dirty="0">
                <a:solidFill>
                  <a:srgbClr val="005A9E"/>
                </a:solidFill>
                <a:latin typeface="+mn-ea"/>
                <a:cs typeface="+mn-ea"/>
              </a:rPr>
              <a:t>数</a:t>
            </a:r>
            <a:r>
              <a:rPr lang="en-US" altLang="zh-CN" b="1" kern="0" dirty="0">
                <a:solidFill>
                  <a:srgbClr val="005A9E"/>
                </a:solidFill>
                <a:latin typeface="+mn-ea"/>
                <a:cs typeface="+mn-ea"/>
              </a:rPr>
              <a:t>=</a:t>
            </a:r>
            <a:r>
              <a:rPr lang="zh-CN" altLang="en-US" b="1" kern="0" dirty="0">
                <a:solidFill>
                  <a:srgbClr val="005A9E"/>
                </a:solidFill>
                <a:latin typeface="+mn-ea"/>
                <a:cs typeface="+mn-ea"/>
              </a:rPr>
              <a:t>某个抗菌药物年消耗量（</a:t>
            </a:r>
            <a:r>
              <a:rPr lang="en-US" altLang="zh-CN" b="1" kern="0" dirty="0">
                <a:solidFill>
                  <a:srgbClr val="005A9E"/>
                </a:solidFill>
                <a:latin typeface="+mn-ea"/>
                <a:cs typeface="+mn-ea"/>
              </a:rPr>
              <a:t>g</a:t>
            </a:r>
            <a:r>
              <a:rPr lang="zh-CN" altLang="en-US" b="1" kern="0" dirty="0">
                <a:solidFill>
                  <a:srgbClr val="005A9E"/>
                </a:solidFill>
                <a:latin typeface="+mn-ea"/>
                <a:cs typeface="+mn-ea"/>
              </a:rPr>
              <a:t>）</a:t>
            </a:r>
            <a:r>
              <a:rPr lang="en-US" altLang="zh-CN" b="1" kern="0" dirty="0">
                <a:solidFill>
                  <a:srgbClr val="005A9E"/>
                </a:solidFill>
                <a:latin typeface="+mn-ea"/>
                <a:cs typeface="+mn-ea"/>
              </a:rPr>
              <a:t>/</a:t>
            </a:r>
            <a:r>
              <a:rPr lang="zh-CN" altLang="en-US" b="1" kern="0" dirty="0">
                <a:solidFill>
                  <a:srgbClr val="005A9E"/>
                </a:solidFill>
                <a:latin typeface="+mn-ea"/>
                <a:cs typeface="+mn-ea"/>
              </a:rPr>
              <a:t>该药限定日剂量（</a:t>
            </a:r>
            <a:r>
              <a:rPr lang="en-US" altLang="zh-CN" b="1" kern="0" dirty="0">
                <a:solidFill>
                  <a:srgbClr val="005A9E"/>
                </a:solidFill>
                <a:latin typeface="+mn-ea"/>
                <a:cs typeface="+mn-ea"/>
              </a:rPr>
              <a:t>g</a:t>
            </a:r>
            <a:r>
              <a:rPr lang="zh-CN" altLang="en-US" b="1" kern="0" dirty="0">
                <a:solidFill>
                  <a:srgbClr val="005A9E"/>
                </a:solidFill>
                <a:latin typeface="+mn-ea"/>
                <a:cs typeface="+mn-ea"/>
              </a:rPr>
              <a:t>）。</a:t>
            </a:r>
            <a:endParaRPr lang="zh-CN" altLang="en-US" b="1" kern="0" dirty="0">
              <a:solidFill>
                <a:srgbClr val="005A9E"/>
              </a:solidFill>
              <a:latin typeface="+mn-ea"/>
              <a:cs typeface="+mn-ea"/>
            </a:endParaRPr>
          </a:p>
          <a:p>
            <a:pPr indent="0" fontAlgn="auto">
              <a:lnSpc>
                <a:spcPts val="2500"/>
              </a:lnSpc>
            </a:pPr>
            <a:r>
              <a:rPr lang="zh-CN" altLang="en-US" b="1" kern="0" dirty="0">
                <a:solidFill>
                  <a:srgbClr val="005A9E"/>
                </a:solidFill>
                <a:latin typeface="+mn-ea"/>
                <a:cs typeface="+mn-ea"/>
              </a:rPr>
              <a:t>某个抗菌药物年消耗量（</a:t>
            </a:r>
            <a:r>
              <a:rPr lang="en-US" altLang="zh-CN" b="1" kern="0" dirty="0">
                <a:solidFill>
                  <a:srgbClr val="005A9E"/>
                </a:solidFill>
                <a:latin typeface="+mn-ea"/>
                <a:cs typeface="+mn-ea"/>
              </a:rPr>
              <a:t>g</a:t>
            </a:r>
            <a:r>
              <a:rPr lang="zh-CN" altLang="en-US" b="1" kern="0" dirty="0">
                <a:solidFill>
                  <a:srgbClr val="005A9E"/>
                </a:solidFill>
                <a:latin typeface="+mn-ea"/>
                <a:cs typeface="+mn-ea"/>
              </a:rPr>
              <a:t>）：需要查阅年内所有病历医嘱，计算某个抗菌药物的年度总消耗量。</a:t>
            </a:r>
            <a:endParaRPr lang="zh-CN" altLang="en-US" b="1" kern="0" dirty="0">
              <a:solidFill>
                <a:srgbClr val="005A9E"/>
              </a:solidFill>
              <a:latin typeface="+mn-ea"/>
              <a:cs typeface="+mn-ea"/>
            </a:endParaRPr>
          </a:p>
          <a:p>
            <a:pPr indent="0" fontAlgn="auto">
              <a:lnSpc>
                <a:spcPts val="2500"/>
              </a:lnSpc>
            </a:pPr>
            <a:r>
              <a:rPr lang="zh-CN" altLang="en-US" b="1" kern="0" dirty="0">
                <a:solidFill>
                  <a:srgbClr val="005A9E"/>
                </a:solidFill>
                <a:latin typeface="+mn-ea"/>
                <a:cs typeface="+mn-ea"/>
              </a:rPr>
              <a:t>该药限定日剂量（</a:t>
            </a:r>
            <a:r>
              <a:rPr lang="en-US" altLang="zh-CN" b="1" kern="0" dirty="0">
                <a:solidFill>
                  <a:srgbClr val="005A9E"/>
                </a:solidFill>
                <a:latin typeface="+mn-ea"/>
                <a:cs typeface="+mn-ea"/>
              </a:rPr>
              <a:t>g</a:t>
            </a:r>
            <a:r>
              <a:rPr lang="zh-CN" altLang="en-US" b="1" kern="0" dirty="0">
                <a:solidFill>
                  <a:srgbClr val="005A9E"/>
                </a:solidFill>
                <a:latin typeface="+mn-ea"/>
                <a:cs typeface="+mn-ea"/>
              </a:rPr>
              <a:t>）：以</a:t>
            </a:r>
            <a:r>
              <a:rPr lang="en-US" altLang="zh-CN" b="1" kern="0" dirty="0">
                <a:solidFill>
                  <a:srgbClr val="005A9E"/>
                </a:solidFill>
                <a:latin typeface="+mn-ea"/>
                <a:cs typeface="+mn-ea"/>
              </a:rPr>
              <a:t>《</a:t>
            </a:r>
            <a:r>
              <a:rPr lang="zh-CN" altLang="en-US" b="1" kern="0" dirty="0">
                <a:solidFill>
                  <a:srgbClr val="005A9E"/>
                </a:solidFill>
                <a:latin typeface="+mn-ea"/>
                <a:cs typeface="+mn-ea"/>
              </a:rPr>
              <a:t>中国药典</a:t>
            </a:r>
            <a:r>
              <a:rPr lang="en-US" altLang="zh-CN" b="1" kern="0" dirty="0">
                <a:solidFill>
                  <a:srgbClr val="005A9E"/>
                </a:solidFill>
                <a:latin typeface="+mn-ea"/>
                <a:cs typeface="+mn-ea"/>
              </a:rPr>
              <a:t>》</a:t>
            </a:r>
            <a:r>
              <a:rPr lang="zh-CN" altLang="en-US" b="1" kern="0" dirty="0">
                <a:solidFill>
                  <a:srgbClr val="005A9E"/>
                </a:solidFill>
                <a:latin typeface="+mn-ea"/>
                <a:cs typeface="+mn-ea"/>
              </a:rPr>
              <a:t>规定的剂量为准，药典未收载的药品结合其说明书及临床实际而定，剂型不同药品限定日剂量也不同。</a:t>
            </a:r>
            <a:endParaRPr lang="zh-CN" altLang="en-US" b="1" kern="0" dirty="0">
              <a:solidFill>
                <a:srgbClr val="005A9E"/>
              </a:solidFill>
              <a:latin typeface="+mn-ea"/>
              <a:cs typeface="+mn-ea"/>
            </a:endParaRPr>
          </a:p>
          <a:p>
            <a:pPr indent="0" fontAlgn="auto">
              <a:lnSpc>
                <a:spcPts val="2500"/>
              </a:lnSpc>
            </a:pPr>
            <a:r>
              <a:rPr lang="zh-CN" altLang="en-US" b="1" kern="0" dirty="0">
                <a:solidFill>
                  <a:srgbClr val="005A9E"/>
                </a:solidFill>
                <a:highlight>
                  <a:srgbClr val="FFFF00"/>
                </a:highlight>
                <a:latin typeface="+mn-ea"/>
                <a:cs typeface="+mn-ea"/>
                <a:sym typeface="+mn-ea"/>
              </a:rPr>
              <a:t>●</a:t>
            </a:r>
            <a:r>
              <a:rPr lang="zh-CN" altLang="en-US" b="1" kern="0" dirty="0">
                <a:solidFill>
                  <a:srgbClr val="005A9E"/>
                </a:solidFill>
                <a:highlight>
                  <a:srgbClr val="FFFF00"/>
                </a:highlight>
                <a:latin typeface="+mn-ea"/>
                <a:cs typeface="+mn-ea"/>
              </a:rPr>
              <a:t>例：</a:t>
            </a:r>
            <a:r>
              <a:rPr lang="zh-CN" altLang="en-US" b="1" kern="0" dirty="0">
                <a:solidFill>
                  <a:srgbClr val="005A9E"/>
                </a:solidFill>
                <a:latin typeface="+mn-ea"/>
                <a:cs typeface="+mn-ea"/>
              </a:rPr>
              <a:t>某医院只配有两种抗菌药物：①头孢米诺全年住院患者共消耗</a:t>
            </a:r>
            <a:r>
              <a:rPr lang="en-US" altLang="zh-CN" b="1" kern="0" dirty="0">
                <a:solidFill>
                  <a:srgbClr val="005A9E"/>
                </a:solidFill>
                <a:latin typeface="+mn-ea"/>
                <a:cs typeface="+mn-ea"/>
              </a:rPr>
              <a:t>2400g</a:t>
            </a:r>
            <a:r>
              <a:rPr lang="zh-CN" altLang="en-US" b="1" kern="0" dirty="0">
                <a:solidFill>
                  <a:srgbClr val="005A9E"/>
                </a:solidFill>
                <a:latin typeface="+mn-ea"/>
                <a:cs typeface="+mn-ea"/>
              </a:rPr>
              <a:t>，药物限定每日</a:t>
            </a:r>
            <a:r>
              <a:rPr lang="en-US" altLang="zh-CN" b="1" kern="0" dirty="0">
                <a:solidFill>
                  <a:srgbClr val="005A9E"/>
                </a:solidFill>
                <a:latin typeface="+mn-ea"/>
                <a:cs typeface="+mn-ea"/>
              </a:rPr>
              <a:t>5g</a:t>
            </a:r>
            <a:r>
              <a:rPr lang="zh-CN" altLang="en-US" b="1" kern="0" dirty="0">
                <a:solidFill>
                  <a:srgbClr val="005A9E"/>
                </a:solidFill>
                <a:latin typeface="+mn-ea"/>
                <a:cs typeface="+mn-ea"/>
              </a:rPr>
              <a:t>；②替硝唑注射液全年住院患者共消耗</a:t>
            </a:r>
            <a:r>
              <a:rPr lang="en-US" altLang="zh-CN" b="1" kern="0" dirty="0">
                <a:solidFill>
                  <a:srgbClr val="005A9E"/>
                </a:solidFill>
                <a:latin typeface="+mn-ea"/>
                <a:cs typeface="+mn-ea"/>
              </a:rPr>
              <a:t>800g</a:t>
            </a:r>
            <a:r>
              <a:rPr lang="zh-CN" altLang="en-US" b="1" kern="0" dirty="0">
                <a:solidFill>
                  <a:srgbClr val="005A9E"/>
                </a:solidFill>
                <a:latin typeface="+mn-ea"/>
                <a:cs typeface="+mn-ea"/>
              </a:rPr>
              <a:t>，药物限定每日</a:t>
            </a:r>
            <a:r>
              <a:rPr lang="en-US" altLang="zh-CN" b="1" kern="0" dirty="0">
                <a:solidFill>
                  <a:srgbClr val="005A9E"/>
                </a:solidFill>
                <a:latin typeface="+mn-ea"/>
                <a:cs typeface="+mn-ea"/>
              </a:rPr>
              <a:t>1.5g</a:t>
            </a:r>
            <a:r>
              <a:rPr lang="zh-CN" altLang="en-US" b="1" kern="0" dirty="0">
                <a:solidFill>
                  <a:srgbClr val="005A9E"/>
                </a:solidFill>
                <a:latin typeface="+mn-ea"/>
                <a:cs typeface="+mn-ea"/>
              </a:rPr>
              <a:t>。</a:t>
            </a:r>
            <a:endParaRPr lang="en-US" altLang="zh-CN" b="1" kern="0" dirty="0">
              <a:solidFill>
                <a:srgbClr val="005A9E"/>
              </a:solidFill>
              <a:latin typeface="+mn-ea"/>
              <a:cs typeface="+mn-ea"/>
            </a:endParaRPr>
          </a:p>
          <a:p>
            <a:pPr indent="0" fontAlgn="auto">
              <a:lnSpc>
                <a:spcPts val="2500"/>
              </a:lnSpc>
            </a:pPr>
            <a:r>
              <a:rPr lang="zh-CN" altLang="en-US" b="1" kern="0" dirty="0">
                <a:solidFill>
                  <a:srgbClr val="FF0000"/>
                </a:solidFill>
                <a:latin typeface="+mn-ea"/>
                <a:cs typeface="+mn-ea"/>
              </a:rPr>
              <a:t>求得</a:t>
            </a:r>
            <a:r>
              <a:rPr lang="zh-CN" altLang="en-US" b="1" kern="0" dirty="0">
                <a:solidFill>
                  <a:srgbClr val="005A9E"/>
                </a:solidFill>
                <a:latin typeface="+mn-ea"/>
                <a:cs typeface="+mn-ea"/>
              </a:rPr>
              <a:t>：头孢米诺</a:t>
            </a:r>
            <a:r>
              <a:rPr lang="en-US" altLang="zh-CN" b="1" kern="0" dirty="0">
                <a:solidFill>
                  <a:srgbClr val="005A9E"/>
                </a:solidFill>
                <a:latin typeface="+mn-ea"/>
                <a:cs typeface="+mn-ea"/>
              </a:rPr>
              <a:t>DDD</a:t>
            </a:r>
            <a:r>
              <a:rPr lang="zh-CN" altLang="en-US" b="1" kern="0" dirty="0">
                <a:solidFill>
                  <a:srgbClr val="005A9E"/>
                </a:solidFill>
                <a:latin typeface="+mn-ea"/>
                <a:cs typeface="+mn-ea"/>
              </a:rPr>
              <a:t>数</a:t>
            </a:r>
            <a:r>
              <a:rPr lang="en-US" altLang="zh-CN" b="1" kern="0" dirty="0">
                <a:solidFill>
                  <a:srgbClr val="005A9E"/>
                </a:solidFill>
                <a:latin typeface="+mn-ea"/>
                <a:cs typeface="+mn-ea"/>
              </a:rPr>
              <a:t>=2400g/5g=480DDD</a:t>
            </a:r>
            <a:r>
              <a:rPr lang="zh-CN" altLang="en-US" b="1" kern="0" dirty="0">
                <a:solidFill>
                  <a:srgbClr val="005A9E"/>
                </a:solidFill>
                <a:latin typeface="+mn-ea"/>
                <a:cs typeface="+mn-ea"/>
              </a:rPr>
              <a:t>；替硝唑</a:t>
            </a:r>
            <a:r>
              <a:rPr lang="en-US" altLang="zh-CN" b="1" kern="0" dirty="0">
                <a:solidFill>
                  <a:srgbClr val="005A9E"/>
                </a:solidFill>
                <a:latin typeface="+mn-ea"/>
                <a:cs typeface="+mn-ea"/>
              </a:rPr>
              <a:t>DDD</a:t>
            </a:r>
            <a:r>
              <a:rPr lang="zh-CN" altLang="en-US" b="1" kern="0" dirty="0">
                <a:solidFill>
                  <a:srgbClr val="005A9E"/>
                </a:solidFill>
                <a:latin typeface="+mn-ea"/>
                <a:cs typeface="+mn-ea"/>
              </a:rPr>
              <a:t>数</a:t>
            </a:r>
            <a:r>
              <a:rPr lang="en-US" altLang="zh-CN" b="1" kern="0" dirty="0">
                <a:solidFill>
                  <a:srgbClr val="005A9E"/>
                </a:solidFill>
                <a:latin typeface="+mn-ea"/>
                <a:cs typeface="+mn-ea"/>
              </a:rPr>
              <a:t>=800g/1.5g=533DDD</a:t>
            </a:r>
            <a:endParaRPr lang="en-US" altLang="zh-CN" b="1" kern="0" dirty="0">
              <a:solidFill>
                <a:srgbClr val="005A9E"/>
              </a:solidFill>
              <a:latin typeface="+mn-ea"/>
              <a:cs typeface="+mn-ea"/>
            </a:endParaRPr>
          </a:p>
          <a:p>
            <a:pPr indent="0" fontAlgn="auto">
              <a:lnSpc>
                <a:spcPts val="2500"/>
              </a:lnSpc>
            </a:pPr>
            <a:r>
              <a:rPr lang="zh-CN" altLang="en-US" b="1" kern="0" dirty="0">
                <a:solidFill>
                  <a:srgbClr val="005A9E"/>
                </a:solidFill>
                <a:latin typeface="+mn-ea"/>
                <a:cs typeface="+mn-ea"/>
              </a:rPr>
              <a:t>该医院抗菌药物消耗量（累计</a:t>
            </a:r>
            <a:r>
              <a:rPr lang="en-US" altLang="zh-CN" b="1" kern="0" dirty="0">
                <a:solidFill>
                  <a:srgbClr val="005A9E"/>
                </a:solidFill>
                <a:latin typeface="+mn-ea"/>
                <a:cs typeface="+mn-ea"/>
              </a:rPr>
              <a:t>DDD</a:t>
            </a:r>
            <a:r>
              <a:rPr lang="zh-CN" altLang="en-US" b="1" kern="0" dirty="0">
                <a:solidFill>
                  <a:srgbClr val="005A9E"/>
                </a:solidFill>
                <a:latin typeface="+mn-ea"/>
                <a:cs typeface="+mn-ea"/>
              </a:rPr>
              <a:t>数）</a:t>
            </a:r>
            <a:r>
              <a:rPr lang="en-US" altLang="zh-CN" b="1" kern="0" dirty="0">
                <a:solidFill>
                  <a:srgbClr val="005A9E"/>
                </a:solidFill>
                <a:latin typeface="+mn-ea"/>
                <a:cs typeface="+mn-ea"/>
              </a:rPr>
              <a:t>=480DDD+533DDD=1013DDD</a:t>
            </a:r>
            <a:endParaRPr lang="en-US" altLang="zh-CN" b="1" kern="0" dirty="0">
              <a:solidFill>
                <a:srgbClr val="005A9E"/>
              </a:solidFill>
              <a:latin typeface="+mn-ea"/>
              <a:cs typeface="+mn-ea"/>
            </a:endParaRPr>
          </a:p>
          <a:p>
            <a:pPr indent="0" fontAlgn="auto">
              <a:lnSpc>
                <a:spcPts val="2500"/>
              </a:lnSpc>
            </a:pPr>
            <a:r>
              <a:rPr lang="zh-CN" altLang="en-US" b="1" kern="0" dirty="0">
                <a:solidFill>
                  <a:srgbClr val="005A9E"/>
                </a:solidFill>
                <a:latin typeface="+mn-ea"/>
                <a:cs typeface="+mn-ea"/>
                <a:sym typeface="+mn-ea"/>
              </a:rPr>
              <a:t>●</a:t>
            </a:r>
            <a:r>
              <a:rPr lang="zh-CN" altLang="en-US" b="1" kern="0" dirty="0">
                <a:solidFill>
                  <a:srgbClr val="FF0000"/>
                </a:solidFill>
                <a:latin typeface="+mn-ea"/>
                <a:cs typeface="+mn-ea"/>
              </a:rPr>
              <a:t>累计 </a:t>
            </a:r>
            <a:r>
              <a:rPr lang="en-US" altLang="zh-CN" b="1" kern="0" dirty="0">
                <a:solidFill>
                  <a:srgbClr val="FF0000"/>
                </a:solidFill>
                <a:latin typeface="+mn-ea"/>
                <a:cs typeface="+mn-ea"/>
              </a:rPr>
              <a:t>DDD </a:t>
            </a:r>
            <a:r>
              <a:rPr lang="zh-CN" altLang="en-US" b="1" kern="0" dirty="0">
                <a:solidFill>
                  <a:srgbClr val="FF0000"/>
                </a:solidFill>
                <a:latin typeface="+mn-ea"/>
                <a:cs typeface="+mn-ea"/>
              </a:rPr>
              <a:t>数</a:t>
            </a:r>
            <a:r>
              <a:rPr lang="zh-CN" altLang="en-US" b="1" kern="0" dirty="0">
                <a:solidFill>
                  <a:srgbClr val="005A9E"/>
                </a:solidFill>
                <a:latin typeface="+mn-ea"/>
                <a:cs typeface="+mn-ea"/>
              </a:rPr>
              <a:t>是国考中“抗菌药物使用强度</a:t>
            </a:r>
            <a:r>
              <a:rPr lang="en-US" altLang="zh-CN" b="1" kern="0" dirty="0">
                <a:solidFill>
                  <a:srgbClr val="005A9E"/>
                </a:solidFill>
                <a:latin typeface="+mn-ea"/>
                <a:cs typeface="+mn-ea"/>
              </a:rPr>
              <a:t>DDDs</a:t>
            </a:r>
            <a:r>
              <a:rPr lang="zh-CN" altLang="en-US" b="1" kern="0" dirty="0">
                <a:solidFill>
                  <a:srgbClr val="005A9E"/>
                </a:solidFill>
                <a:latin typeface="+mn-ea"/>
                <a:cs typeface="+mn-ea"/>
              </a:rPr>
              <a:t>”的分子指标。</a:t>
            </a:r>
            <a:endParaRPr lang="zh-CN" altLang="en-US" b="1" kern="0" dirty="0">
              <a:solidFill>
                <a:srgbClr val="005A9E"/>
              </a:solidFill>
              <a:latin typeface="+mn-ea"/>
              <a:cs typeface="+mn-ea"/>
            </a:endParaRPr>
          </a:p>
          <a:p>
            <a:pPr indent="0" fontAlgn="auto">
              <a:lnSpc>
                <a:spcPts val="2500"/>
              </a:lnSpc>
            </a:pPr>
            <a:endParaRPr lang="zh-CN" altLang="en-US" b="1" kern="0" dirty="0">
              <a:solidFill>
                <a:srgbClr val="005A9E"/>
              </a:solidFill>
              <a:latin typeface="+mn-ea"/>
              <a:cs typeface="+mn-ea"/>
            </a:endParaRPr>
          </a:p>
          <a:p>
            <a:pPr indent="0" fontAlgn="auto">
              <a:lnSpc>
                <a:spcPts val="2500"/>
              </a:lnSpc>
            </a:pPr>
            <a:r>
              <a:rPr lang="zh-CN" altLang="en-US" b="1" kern="0" dirty="0">
                <a:solidFill>
                  <a:srgbClr val="005A9E"/>
                </a:solidFill>
                <a:latin typeface="+mn-ea"/>
                <a:cs typeface="+mn-ea"/>
                <a:sym typeface="+mn-ea"/>
              </a:rPr>
              <a:t>●</a:t>
            </a:r>
            <a:r>
              <a:rPr lang="zh-CN" altLang="en-US" b="1" kern="0" dirty="0">
                <a:solidFill>
                  <a:srgbClr val="005A9E"/>
                </a:solidFill>
                <a:latin typeface="+mn-ea"/>
                <a:cs typeface="+mn-ea"/>
              </a:rPr>
              <a:t>抗菌药物可参见国家药典、国家基本药物目录、各省发布的“抗菌药物临床应用分级管理目录”</a:t>
            </a:r>
            <a:endParaRPr lang="zh-CN" altLang="en-US" b="1" kern="0" dirty="0">
              <a:solidFill>
                <a:srgbClr val="005A9E"/>
              </a:solidFill>
              <a:latin typeface="+mn-ea"/>
              <a:cs typeface="+mn-ea"/>
            </a:endParaRPr>
          </a:p>
        </p:txBody>
      </p:sp>
      <p:sp>
        <p:nvSpPr>
          <p:cNvPr id="11" name="文本框 10"/>
          <p:cNvSpPr txBox="1"/>
          <p:nvPr/>
        </p:nvSpPr>
        <p:spPr>
          <a:xfrm>
            <a:off x="106908" y="3488118"/>
            <a:ext cx="2819946" cy="255134"/>
          </a:xfrm>
          <a:prstGeom prst="rect">
            <a:avLst/>
          </a:prstGeom>
          <a:noFill/>
          <a:ln w="28575">
            <a:solidFill>
              <a:srgbClr val="FF0000"/>
            </a:solidFill>
          </a:ln>
        </p:spPr>
        <p:txBody>
          <a:bodyPr wrap="square" rtlCol="0">
            <a:spAutoFit/>
          </a:bodyPr>
          <a:lstStyle/>
          <a:p>
            <a:pPr>
              <a:lnSpc>
                <a:spcPts val="1200"/>
              </a:lnSpc>
            </a:pPr>
            <a:endParaRPr lang="zh-CN" altLang="en-US" sz="1400" dirty="0"/>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2"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6899" y="889551"/>
            <a:ext cx="4354714" cy="5904656"/>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377477" y="953707"/>
            <a:ext cx="7763506" cy="5939155"/>
          </a:xfrm>
          <a:prstGeom prst="rect">
            <a:avLst/>
          </a:prstGeom>
          <a:noFill/>
          <a:ln w="19050">
            <a:solidFill>
              <a:srgbClr val="FF0000"/>
            </a:solidFill>
          </a:ln>
        </p:spPr>
        <p:txBody>
          <a:bodyPr wrap="square" rtlCol="0">
            <a:spAutoFit/>
          </a:bodyPr>
          <a:lstStyle/>
          <a:p>
            <a:pPr indent="0" fontAlgn="auto">
              <a:lnSpc>
                <a:spcPct val="100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门诊使用药物的诊疗人次数：</a:t>
            </a:r>
            <a:r>
              <a:rPr lang="zh-CN" altLang="en-US" sz="2000" b="1" kern="0" dirty="0">
                <a:solidFill>
                  <a:srgbClr val="005A9E"/>
                </a:solidFill>
                <a:latin typeface="+mn-ea"/>
                <a:cs typeface="+mn-ea"/>
              </a:rPr>
              <a:t>以门诊挂号数统计。</a:t>
            </a:r>
            <a:endParaRPr lang="zh-CN" altLang="en-US" sz="2000" b="1" kern="0" dirty="0">
              <a:solidFill>
                <a:srgbClr val="005A9E"/>
              </a:solidFill>
              <a:latin typeface="+mn-ea"/>
              <a:cs typeface="+mn-ea"/>
            </a:endParaRPr>
          </a:p>
          <a:p>
            <a:pPr indent="0" fontAlgn="auto">
              <a:lnSpc>
                <a:spcPct val="100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门诊使用基本药物的诊疗人次数：</a:t>
            </a:r>
            <a:r>
              <a:rPr lang="zh-CN" altLang="en-US" sz="2000" b="1" kern="0" dirty="0">
                <a:solidFill>
                  <a:srgbClr val="005A9E"/>
                </a:solidFill>
                <a:latin typeface="+mn-ea"/>
                <a:cs typeface="+mn-ea"/>
              </a:rPr>
              <a:t>以门诊挂号数统计，一次挂号就诊开具的处方一种及以上基本药物，按 </a:t>
            </a:r>
            <a:r>
              <a:rPr lang="en-US" altLang="zh-CN" sz="2000" b="1" kern="0" dirty="0">
                <a:solidFill>
                  <a:srgbClr val="005A9E"/>
                </a:solidFill>
                <a:latin typeface="+mn-ea"/>
                <a:cs typeface="+mn-ea"/>
              </a:rPr>
              <a:t>1 </a:t>
            </a:r>
            <a:r>
              <a:rPr lang="zh-CN" altLang="en-US" sz="2000" b="1" kern="0" dirty="0">
                <a:solidFill>
                  <a:srgbClr val="005A9E"/>
                </a:solidFill>
                <a:latin typeface="+mn-ea"/>
                <a:cs typeface="+mn-ea"/>
              </a:rPr>
              <a:t>人次统计。所使用的基本药物</a:t>
            </a:r>
            <a:r>
              <a:rPr lang="zh-CN" altLang="en-US" sz="2000" b="1" kern="0" dirty="0">
                <a:solidFill>
                  <a:srgbClr val="FF0000"/>
                </a:solidFill>
                <a:latin typeface="+mn-ea"/>
                <a:cs typeface="+mn-ea"/>
              </a:rPr>
              <a:t>不包括</a:t>
            </a:r>
            <a:r>
              <a:rPr lang="zh-CN" altLang="en-US" sz="2000" b="1" kern="0" dirty="0">
                <a:solidFill>
                  <a:srgbClr val="005A9E"/>
                </a:solidFill>
                <a:latin typeface="+mn-ea"/>
                <a:cs typeface="+mn-ea"/>
              </a:rPr>
              <a:t>仅作为药物溶媒使用的葡萄糖、氯化钠等溶液。</a:t>
            </a:r>
            <a:r>
              <a:rPr lang="zh-CN" altLang="en-US" sz="2000" b="1" kern="0" dirty="0">
                <a:solidFill>
                  <a:srgbClr val="FF0000"/>
                </a:solidFill>
                <a:latin typeface="+mn-ea"/>
                <a:cs typeface="+mn-ea"/>
              </a:rPr>
              <a:t>不含中药饮片处方。</a:t>
            </a:r>
            <a:endParaRPr lang="zh-CN" altLang="en-US" sz="2000" b="1" kern="0" dirty="0">
              <a:solidFill>
                <a:srgbClr val="FF0000"/>
              </a:solidFill>
              <a:latin typeface="+mn-ea"/>
              <a:cs typeface="+mn-ea"/>
            </a:endParaRPr>
          </a:p>
          <a:p>
            <a:pPr indent="0" fontAlgn="auto">
              <a:lnSpc>
                <a:spcPct val="100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住院期间使用基本药物人数：</a:t>
            </a:r>
            <a:r>
              <a:rPr lang="zh-CN" altLang="en-US" sz="2000" b="1" kern="0" dirty="0">
                <a:solidFill>
                  <a:srgbClr val="005A9E"/>
                </a:solidFill>
                <a:latin typeface="+mn-ea"/>
                <a:cs typeface="+mn-ea"/>
              </a:rPr>
              <a:t>按人数统计，一次住院期间的医嘱中只要含有一种及以上基本药物，按 </a:t>
            </a:r>
            <a:r>
              <a:rPr lang="en-US" altLang="zh-CN" sz="2000" b="1" kern="0" dirty="0">
                <a:solidFill>
                  <a:srgbClr val="005A9E"/>
                </a:solidFill>
                <a:latin typeface="+mn-ea"/>
                <a:cs typeface="+mn-ea"/>
              </a:rPr>
              <a:t>1 </a:t>
            </a:r>
            <a:r>
              <a:rPr lang="zh-CN" altLang="en-US" sz="2000" b="1" kern="0" dirty="0">
                <a:solidFill>
                  <a:srgbClr val="005A9E"/>
                </a:solidFill>
                <a:latin typeface="+mn-ea"/>
                <a:cs typeface="+mn-ea"/>
              </a:rPr>
              <a:t>人统计。</a:t>
            </a:r>
            <a:r>
              <a:rPr lang="zh-CN" altLang="en-US" sz="2000" b="1" kern="0" dirty="0">
                <a:solidFill>
                  <a:srgbClr val="FF0000"/>
                </a:solidFill>
                <a:latin typeface="+mn-ea"/>
                <a:cs typeface="+mn-ea"/>
              </a:rPr>
              <a:t>不包括</a:t>
            </a:r>
            <a:r>
              <a:rPr lang="zh-CN" altLang="en-US" sz="2000" b="1" kern="0" dirty="0">
                <a:solidFill>
                  <a:srgbClr val="005A9E"/>
                </a:solidFill>
                <a:latin typeface="+mn-ea"/>
                <a:cs typeface="+mn-ea"/>
              </a:rPr>
              <a:t>仅作为药物溶媒使用的葡萄糖、氯化钠等溶液。</a:t>
            </a:r>
            <a:r>
              <a:rPr lang="zh-CN" altLang="en-US" sz="2000" b="1" kern="0" dirty="0">
                <a:solidFill>
                  <a:srgbClr val="FF0000"/>
                </a:solidFill>
                <a:latin typeface="+mn-ea"/>
                <a:cs typeface="+mn-ea"/>
              </a:rPr>
              <a:t>不含中药饮片处方。</a:t>
            </a:r>
            <a:endParaRPr lang="zh-CN" altLang="en-US" sz="2000" b="1" kern="0" dirty="0">
              <a:solidFill>
                <a:srgbClr val="FF0000"/>
              </a:solidFill>
              <a:latin typeface="+mn-ea"/>
              <a:cs typeface="+mn-ea"/>
            </a:endParaRPr>
          </a:p>
          <a:p>
            <a:pPr indent="0" fontAlgn="auto">
              <a:lnSpc>
                <a:spcPct val="100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医院采购药物品种总数：</a:t>
            </a:r>
            <a:r>
              <a:rPr lang="zh-CN" altLang="en-US" sz="2000" b="1" kern="0" dirty="0">
                <a:solidFill>
                  <a:srgbClr val="005A9E"/>
                </a:solidFill>
                <a:latin typeface="+mn-ea"/>
                <a:cs typeface="+mn-ea"/>
              </a:rPr>
              <a:t>本年度医院配备使用的全部药品品种总数。按照现行的</a:t>
            </a:r>
            <a:r>
              <a:rPr lang="zh-CN" altLang="en-US" sz="2000" b="1" kern="0" dirty="0">
                <a:solidFill>
                  <a:srgbClr val="FF0000"/>
                </a:solidFill>
                <a:latin typeface="+mn-ea"/>
                <a:cs typeface="+mn-ea"/>
              </a:rPr>
              <a:t>国家基本药物目录</a:t>
            </a:r>
            <a:r>
              <a:rPr lang="zh-CN" altLang="en-US" sz="2000" b="1" kern="0" dirty="0">
                <a:solidFill>
                  <a:srgbClr val="005A9E"/>
                </a:solidFill>
                <a:latin typeface="+mn-ea"/>
                <a:cs typeface="+mn-ea"/>
              </a:rPr>
              <a:t>的</a:t>
            </a:r>
            <a:r>
              <a:rPr lang="zh-CN" altLang="en-US" sz="2000" b="1" kern="0" dirty="0">
                <a:solidFill>
                  <a:srgbClr val="FF0000"/>
                </a:solidFill>
                <a:latin typeface="+mn-ea"/>
                <a:cs typeface="+mn-ea"/>
              </a:rPr>
              <a:t>药品通用名</a:t>
            </a:r>
            <a:r>
              <a:rPr lang="zh-CN" altLang="en-US" sz="2000" b="1" kern="0" dirty="0">
                <a:solidFill>
                  <a:srgbClr val="005A9E"/>
                </a:solidFill>
                <a:latin typeface="+mn-ea"/>
                <a:cs typeface="+mn-ea"/>
              </a:rPr>
              <a:t>进行统计。</a:t>
            </a:r>
            <a:r>
              <a:rPr lang="zh-CN" altLang="en-US" sz="2000" b="1" kern="0" dirty="0">
                <a:solidFill>
                  <a:srgbClr val="FF0000"/>
                </a:solidFill>
                <a:latin typeface="+mn-ea"/>
                <a:cs typeface="+mn-ea"/>
              </a:rPr>
              <a:t>不包括中药饮片。</a:t>
            </a:r>
            <a:endParaRPr lang="zh-CN" altLang="en-US" sz="2000" b="1" kern="0" dirty="0">
              <a:solidFill>
                <a:srgbClr val="FF0000"/>
              </a:solidFill>
              <a:latin typeface="+mn-ea"/>
              <a:cs typeface="+mn-ea"/>
            </a:endParaRPr>
          </a:p>
          <a:p>
            <a:pPr indent="0" fontAlgn="auto">
              <a:lnSpc>
                <a:spcPct val="100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医院采购基本药物品种数：</a:t>
            </a:r>
            <a:r>
              <a:rPr lang="zh-CN" altLang="en-US" sz="2000" b="1" kern="0" dirty="0">
                <a:solidFill>
                  <a:srgbClr val="005A9E"/>
                </a:solidFill>
                <a:latin typeface="+mn-ea"/>
                <a:cs typeface="+mn-ea"/>
              </a:rPr>
              <a:t>本年度医院配备使用的全部基本药物品种总数。按照现行的</a:t>
            </a:r>
            <a:r>
              <a:rPr lang="zh-CN" altLang="en-US" sz="2000" b="1" kern="0" dirty="0">
                <a:solidFill>
                  <a:srgbClr val="FF0000"/>
                </a:solidFill>
                <a:latin typeface="+mn-ea"/>
                <a:cs typeface="+mn-ea"/>
              </a:rPr>
              <a:t>国家基本药物目录</a:t>
            </a:r>
            <a:r>
              <a:rPr lang="zh-CN" altLang="en-US" sz="2000" b="1" kern="0" dirty="0">
                <a:solidFill>
                  <a:srgbClr val="005A9E"/>
                </a:solidFill>
                <a:latin typeface="+mn-ea"/>
                <a:cs typeface="+mn-ea"/>
              </a:rPr>
              <a:t>的</a:t>
            </a:r>
            <a:r>
              <a:rPr lang="zh-CN" altLang="en-US" sz="2000" b="1" kern="0" dirty="0">
                <a:solidFill>
                  <a:srgbClr val="FF0000"/>
                </a:solidFill>
                <a:latin typeface="+mn-ea"/>
                <a:cs typeface="+mn-ea"/>
              </a:rPr>
              <a:t>药品通用名</a:t>
            </a:r>
            <a:r>
              <a:rPr lang="zh-CN" altLang="en-US" sz="2000" b="1" kern="0" dirty="0">
                <a:solidFill>
                  <a:srgbClr val="005A9E"/>
                </a:solidFill>
                <a:latin typeface="+mn-ea"/>
                <a:cs typeface="+mn-ea"/>
              </a:rPr>
              <a:t>进行统计。</a:t>
            </a:r>
            <a:r>
              <a:rPr lang="zh-CN" altLang="en-US" sz="2000" b="1" kern="0" dirty="0">
                <a:solidFill>
                  <a:srgbClr val="FF0000"/>
                </a:solidFill>
                <a:latin typeface="+mn-ea"/>
                <a:cs typeface="+mn-ea"/>
              </a:rPr>
              <a:t>不包括中药饮片。</a:t>
            </a:r>
            <a:endParaRPr lang="zh-CN" altLang="en-US" sz="2000" b="1" kern="0" dirty="0">
              <a:solidFill>
                <a:srgbClr val="FF0000"/>
              </a:solidFill>
              <a:latin typeface="+mn-ea"/>
              <a:cs typeface="+mn-ea"/>
            </a:endParaRPr>
          </a:p>
          <a:p>
            <a:pPr indent="0" fontAlgn="auto">
              <a:lnSpc>
                <a:spcPct val="100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国家组织药品集中采购中标药品同品种药品用量：</a:t>
            </a:r>
            <a:r>
              <a:rPr lang="zh-CN" altLang="en-US" sz="2000" b="1" kern="0" dirty="0">
                <a:solidFill>
                  <a:srgbClr val="005A9E"/>
                </a:solidFill>
                <a:latin typeface="+mn-ea"/>
                <a:cs typeface="+mn-ea"/>
              </a:rPr>
              <a:t>以</a:t>
            </a:r>
            <a:r>
              <a:rPr lang="zh-CN" altLang="en-US" sz="2000" b="1" kern="0" dirty="0">
                <a:solidFill>
                  <a:srgbClr val="FF0000"/>
                </a:solidFill>
                <a:latin typeface="+mn-ea"/>
                <a:cs typeface="+mn-ea"/>
              </a:rPr>
              <a:t>中标药品同期同种药品采购金额</a:t>
            </a:r>
            <a:r>
              <a:rPr lang="zh-CN" altLang="en-US" sz="2000" b="1" kern="0" dirty="0">
                <a:solidFill>
                  <a:srgbClr val="005A9E"/>
                </a:solidFill>
                <a:latin typeface="+mn-ea"/>
                <a:cs typeface="+mn-ea"/>
              </a:rPr>
              <a:t>计算，即包含国家组织药品集中采购的中标药品在内的所有同种药品采购金额之和。</a:t>
            </a:r>
            <a:endParaRPr lang="zh-CN" altLang="en-US" sz="2000" b="1" kern="0" dirty="0">
              <a:solidFill>
                <a:srgbClr val="005A9E"/>
              </a:solidFill>
              <a:latin typeface="+mn-ea"/>
              <a:cs typeface="+mn-ea"/>
            </a:endParaRPr>
          </a:p>
          <a:p>
            <a:pPr indent="0" fontAlgn="auto">
              <a:lnSpc>
                <a:spcPct val="100000"/>
              </a:lnSpc>
            </a:pP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国家组织药品集中采购中标药品用量</a:t>
            </a:r>
            <a:r>
              <a:rPr lang="zh-CN" altLang="en-US" sz="2000" b="1" kern="0" dirty="0">
                <a:solidFill>
                  <a:srgbClr val="005A9E"/>
                </a:solidFill>
                <a:latin typeface="+mn-ea"/>
                <a:cs typeface="+mn-ea"/>
              </a:rPr>
              <a:t>：以中标药品</a:t>
            </a:r>
            <a:r>
              <a:rPr lang="zh-CN" altLang="en-US" sz="2000" b="1" kern="0" dirty="0">
                <a:solidFill>
                  <a:srgbClr val="FF0000"/>
                </a:solidFill>
                <a:latin typeface="+mn-ea"/>
                <a:cs typeface="+mn-ea"/>
              </a:rPr>
              <a:t>采购金额</a:t>
            </a:r>
            <a:r>
              <a:rPr lang="zh-CN" altLang="en-US" sz="2000" b="1" kern="0" dirty="0">
                <a:solidFill>
                  <a:srgbClr val="005A9E"/>
                </a:solidFill>
                <a:latin typeface="+mn-ea"/>
                <a:cs typeface="+mn-ea"/>
              </a:rPr>
              <a:t>计算，即本年度医院采购的由政府统一招标的且中选药品的金额数之和。</a:t>
            </a:r>
            <a:endParaRPr lang="zh-CN" altLang="en-US" sz="2000" b="1" kern="0" dirty="0">
              <a:solidFill>
                <a:srgbClr val="005A9E"/>
              </a:solidFill>
              <a:latin typeface="+mn-ea"/>
              <a:cs typeface="+mn-ea"/>
            </a:endParaRPr>
          </a:p>
        </p:txBody>
      </p:sp>
      <p:sp>
        <p:nvSpPr>
          <p:cNvPr id="10" name="文本框 9"/>
          <p:cNvSpPr txBox="1"/>
          <p:nvPr/>
        </p:nvSpPr>
        <p:spPr>
          <a:xfrm>
            <a:off x="106908" y="3841879"/>
            <a:ext cx="1883842"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4" name="文本框 3"/>
          <p:cNvSpPr txBox="1"/>
          <p:nvPr/>
        </p:nvSpPr>
        <p:spPr>
          <a:xfrm>
            <a:off x="444348" y="4188027"/>
            <a:ext cx="2626522"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14" name="文本框 13"/>
          <p:cNvSpPr txBox="1"/>
          <p:nvPr/>
        </p:nvSpPr>
        <p:spPr>
          <a:xfrm>
            <a:off x="444349" y="4882852"/>
            <a:ext cx="2338489"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7" name="文本框 6"/>
          <p:cNvSpPr txBox="1"/>
          <p:nvPr/>
        </p:nvSpPr>
        <p:spPr>
          <a:xfrm>
            <a:off x="106680" y="5229225"/>
            <a:ext cx="1668145" cy="24511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2" name="文本框 1"/>
          <p:cNvSpPr txBox="1"/>
          <p:nvPr/>
        </p:nvSpPr>
        <p:spPr>
          <a:xfrm>
            <a:off x="108667" y="5981927"/>
            <a:ext cx="4114331" cy="288039"/>
          </a:xfrm>
          <a:prstGeom prst="rect">
            <a:avLst/>
          </a:prstGeom>
          <a:noFill/>
          <a:ln w="28575">
            <a:solidFill>
              <a:srgbClr val="FF0000"/>
            </a:solidFill>
          </a:ln>
        </p:spPr>
        <p:txBody>
          <a:bodyPr wrap="square" rtlCol="0">
            <a:spAutoFit/>
          </a:bodyPr>
          <a:lstStyle/>
          <a:p>
            <a:pPr>
              <a:lnSpc>
                <a:spcPts val="1200"/>
              </a:lnSpc>
            </a:pPr>
            <a:endParaRPr lang="zh-CN" altLang="en-US" sz="1050" dirty="0"/>
          </a:p>
        </p:txBody>
      </p:sp>
      <p:sp>
        <p:nvSpPr>
          <p:cNvPr id="5" name="文本框 4"/>
          <p:cNvSpPr txBox="1"/>
          <p:nvPr/>
        </p:nvSpPr>
        <p:spPr>
          <a:xfrm>
            <a:off x="444348" y="6417204"/>
            <a:ext cx="3778650" cy="259548"/>
          </a:xfrm>
          <a:prstGeom prst="rect">
            <a:avLst/>
          </a:prstGeom>
          <a:noFill/>
          <a:ln w="28575">
            <a:solidFill>
              <a:srgbClr val="FF0000"/>
            </a:solidFill>
          </a:ln>
        </p:spPr>
        <p:txBody>
          <a:bodyPr wrap="square" rtlCol="0">
            <a:spAutoFit/>
          </a:bodyPr>
          <a:lstStyle/>
          <a:p>
            <a:pPr>
              <a:lnSpc>
                <a:spcPts val="1200"/>
              </a:lnSpc>
            </a:pPr>
            <a:endParaRPr lang="zh-CN" altLang="en-US" sz="1050" dirty="0"/>
          </a:p>
        </p:txBody>
      </p:sp>
      <p:sp>
        <p:nvSpPr>
          <p:cNvPr id="6" name="文本框 5"/>
          <p:cNvSpPr txBox="1"/>
          <p:nvPr/>
        </p:nvSpPr>
        <p:spPr>
          <a:xfrm>
            <a:off x="377218" y="5543627"/>
            <a:ext cx="1757548"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11"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630710" y="906427"/>
            <a:ext cx="7444942" cy="5950074"/>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4745" y="935791"/>
            <a:ext cx="1872208" cy="415498"/>
          </a:xfrm>
          <a:prstGeom prst="rect">
            <a:avLst/>
          </a:prstGeom>
          <a:noFill/>
        </p:spPr>
        <p:txBody>
          <a:bodyPr wrap="square" rtlCol="0">
            <a:spAutoFit/>
          </a:bodyPr>
          <a:lstStyle/>
          <a:p>
            <a:r>
              <a:rPr lang="zh-CN" altLang="en-US" dirty="0"/>
              <a:t>十、分科情况</a:t>
            </a:r>
            <a:endParaRPr lang="zh-CN" altLang="en-US" dirty="0"/>
          </a:p>
        </p:txBody>
      </p:sp>
      <p:sp>
        <p:nvSpPr>
          <p:cNvPr id="2" name="矩形 1"/>
          <p:cNvSpPr/>
          <p:nvPr/>
        </p:nvSpPr>
        <p:spPr>
          <a:xfrm>
            <a:off x="4959143" y="1125092"/>
            <a:ext cx="860084" cy="294647"/>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118508" y="1157308"/>
            <a:ext cx="2998863" cy="1323439"/>
          </a:xfrm>
          <a:prstGeom prst="rect">
            <a:avLst/>
          </a:prstGeom>
          <a:noFill/>
          <a:ln w="19050">
            <a:solidFill>
              <a:srgbClr val="FF0000"/>
            </a:solidFill>
          </a:ln>
        </p:spPr>
        <p:txBody>
          <a:bodyPr wrap="square" rtlCol="0">
            <a:spAutoFit/>
          </a:bodyPr>
          <a:lstStyle/>
          <a:p>
            <a:r>
              <a:rPr lang="zh-CN" altLang="en-US" sz="1600" kern="0" dirty="0">
                <a:solidFill>
                  <a:srgbClr val="005A9E"/>
                </a:solidFill>
                <a:latin typeface="+mn-ea"/>
                <a:cs typeface="+mn-ea"/>
              </a:rPr>
              <a:t>●</a:t>
            </a:r>
            <a:r>
              <a:rPr lang="zh-CN" altLang="en-US" sz="1600" kern="0" dirty="0">
                <a:solidFill>
                  <a:srgbClr val="FF0000"/>
                </a:solidFill>
                <a:latin typeface="+mn-ea"/>
                <a:cs typeface="+mn-ea"/>
              </a:rPr>
              <a:t>是否设置</a:t>
            </a:r>
            <a:r>
              <a:rPr lang="zh-CN" altLang="en-US" sz="1600" kern="0" dirty="0">
                <a:solidFill>
                  <a:srgbClr val="005A9E"/>
                </a:solidFill>
                <a:latin typeface="+mn-ea"/>
                <a:cs typeface="+mn-ea"/>
              </a:rPr>
              <a:t>：系统中需要每科室逐一选择：是、否。</a:t>
            </a:r>
            <a:endParaRPr lang="en-US" altLang="zh-CN" sz="1600" kern="0" dirty="0">
              <a:solidFill>
                <a:srgbClr val="005A9E"/>
              </a:solidFill>
              <a:latin typeface="+mn-ea"/>
              <a:cs typeface="+mn-ea"/>
            </a:endParaRPr>
          </a:p>
          <a:p>
            <a:r>
              <a:rPr lang="zh-CN" altLang="en-US" sz="1600" kern="0" dirty="0">
                <a:solidFill>
                  <a:srgbClr val="FF0000"/>
                </a:solidFill>
                <a:latin typeface="+mn-ea"/>
                <a:cs typeface="+mn-ea"/>
              </a:rPr>
              <a:t>若选择否，业务数据不要填</a:t>
            </a:r>
            <a:r>
              <a:rPr lang="en-US" altLang="zh-CN" sz="1600" kern="0" dirty="0">
                <a:solidFill>
                  <a:srgbClr val="FF0000"/>
                </a:solidFill>
                <a:latin typeface="+mn-ea"/>
                <a:cs typeface="+mn-ea"/>
              </a:rPr>
              <a:t>0</a:t>
            </a:r>
            <a:r>
              <a:rPr lang="zh-CN" altLang="en-US" sz="1600" kern="0" dirty="0">
                <a:solidFill>
                  <a:srgbClr val="FF0000"/>
                </a:solidFill>
                <a:latin typeface="+mn-ea"/>
                <a:cs typeface="+mn-ea"/>
              </a:rPr>
              <a:t>，</a:t>
            </a:r>
            <a:r>
              <a:rPr lang="zh-CN" altLang="en-US" sz="1600" kern="0" dirty="0">
                <a:solidFill>
                  <a:srgbClr val="005A9E"/>
                </a:solidFill>
                <a:latin typeface="+mn-ea"/>
                <a:cs typeface="+mn-ea"/>
              </a:rPr>
              <a:t>填</a:t>
            </a:r>
            <a:r>
              <a:rPr lang="en-US" altLang="zh-CN" sz="1600" kern="0" dirty="0">
                <a:solidFill>
                  <a:srgbClr val="005A9E"/>
                </a:solidFill>
                <a:latin typeface="+mn-ea"/>
                <a:cs typeface="+mn-ea"/>
              </a:rPr>
              <a:t>0</a:t>
            </a:r>
            <a:r>
              <a:rPr lang="zh-CN" altLang="en-US" sz="1600" kern="0" dirty="0">
                <a:solidFill>
                  <a:srgbClr val="005A9E"/>
                </a:solidFill>
                <a:latin typeface="+mn-ea"/>
                <a:cs typeface="+mn-ea"/>
              </a:rPr>
              <a:t>表示科室设置了但是没有产生业务数据，机器审核会报错。</a:t>
            </a:r>
            <a:endParaRPr lang="en-US" altLang="zh-CN" sz="1600" kern="0" dirty="0">
              <a:solidFill>
                <a:srgbClr val="005A9E"/>
              </a:solidFill>
              <a:latin typeface="+mn-ea"/>
              <a:cs typeface="+mn-ea"/>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5"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2079652" y="1129887"/>
            <a:ext cx="9409434" cy="5729701"/>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7884" y="2853730"/>
            <a:ext cx="1872208" cy="415498"/>
          </a:xfrm>
          <a:prstGeom prst="rect">
            <a:avLst/>
          </a:prstGeom>
          <a:noFill/>
        </p:spPr>
        <p:txBody>
          <a:bodyPr wrap="square" rtlCol="0">
            <a:spAutoFit/>
          </a:bodyPr>
          <a:lstStyle/>
          <a:p>
            <a:r>
              <a:rPr lang="zh-CN" altLang="en-US" dirty="0"/>
              <a:t>十、分科情况</a:t>
            </a:r>
            <a:endParaRPr lang="zh-CN" altLang="en-US" dirty="0"/>
          </a:p>
        </p:txBody>
      </p:sp>
      <p:graphicFrame>
        <p:nvGraphicFramePr>
          <p:cNvPr id="3" name="表格 2"/>
          <p:cNvGraphicFramePr>
            <a:graphicFrameLocks noGrp="1"/>
          </p:cNvGraphicFramePr>
          <p:nvPr/>
        </p:nvGraphicFramePr>
        <p:xfrm>
          <a:off x="838622" y="909514"/>
          <a:ext cx="10729192" cy="220373"/>
        </p:xfrm>
        <a:graphic>
          <a:graphicData uri="http://schemas.openxmlformats.org/drawingml/2006/table">
            <a:tbl>
              <a:tblPr firstRow="1" firstCol="1" bandRow="1">
                <a:tableStyleId>{2D5ABB26-0587-4C30-8999-92F81FD0307C}</a:tableStyleId>
              </a:tblPr>
              <a:tblGrid>
                <a:gridCol w="3456384"/>
                <a:gridCol w="1854665"/>
                <a:gridCol w="733777"/>
                <a:gridCol w="1562171"/>
                <a:gridCol w="1630837"/>
                <a:gridCol w="1491358"/>
              </a:tblGrid>
              <a:tr h="220373">
                <a:tc>
                  <a:txBody>
                    <a:bodyPr/>
                    <a:lstStyle/>
                    <a:p>
                      <a:pPr algn="ctr" fontAlgn="ctr"/>
                      <a:r>
                        <a:rPr lang="zh-CN" sz="1050" b="1" kern="0" dirty="0">
                          <a:effectLst/>
                          <a:latin typeface="+mn-ea"/>
                          <a:ea typeface="+mn-ea"/>
                        </a:rPr>
                        <a:t>科室名称</a:t>
                      </a:r>
                      <a:endParaRPr lang="zh-CN" sz="1100" b="1" kern="100" dirty="0">
                        <a:effectLst/>
                        <a:latin typeface="+mn-ea"/>
                        <a:ea typeface="+mn-ea"/>
                      </a:endParaRPr>
                    </a:p>
                  </a:txBody>
                  <a:tcPr marL="48366" marR="48366" marT="0" marB="0" anchor="ctr"/>
                </a:tc>
                <a:tc>
                  <a:txBody>
                    <a:bodyPr/>
                    <a:lstStyle/>
                    <a:p>
                      <a:pPr algn="ctr" fontAlgn="ctr"/>
                      <a:r>
                        <a:rPr lang="zh-CN" sz="1050" b="1" kern="0" dirty="0">
                          <a:effectLst/>
                          <a:latin typeface="+mn-ea"/>
                          <a:ea typeface="+mn-ea"/>
                        </a:rPr>
                        <a:t>代码</a:t>
                      </a:r>
                      <a:endParaRPr lang="zh-CN" sz="1100" b="1" kern="100" dirty="0">
                        <a:effectLst/>
                        <a:latin typeface="+mn-ea"/>
                        <a:ea typeface="+mn-ea"/>
                      </a:endParaRPr>
                    </a:p>
                  </a:txBody>
                  <a:tcPr marL="48366" marR="48366" marT="0" marB="0" anchor="ctr"/>
                </a:tc>
                <a:tc>
                  <a:txBody>
                    <a:bodyPr/>
                    <a:lstStyle/>
                    <a:p>
                      <a:pPr algn="ctr" fontAlgn="ctr"/>
                      <a:r>
                        <a:rPr lang="zh-CN" sz="1050" b="1" kern="0" dirty="0">
                          <a:effectLst/>
                          <a:latin typeface="+mn-ea"/>
                          <a:ea typeface="+mn-ea"/>
                        </a:rPr>
                        <a:t>是否设置</a:t>
                      </a:r>
                      <a:endParaRPr lang="zh-CN" sz="1100" b="1" kern="100" dirty="0">
                        <a:effectLst/>
                        <a:latin typeface="+mn-ea"/>
                        <a:ea typeface="+mn-ea"/>
                      </a:endParaRPr>
                    </a:p>
                  </a:txBody>
                  <a:tcPr marL="48366" marR="48366" marT="0" marB="0" anchor="ctr"/>
                </a:tc>
                <a:tc>
                  <a:txBody>
                    <a:bodyPr/>
                    <a:lstStyle/>
                    <a:p>
                      <a:pPr algn="ctr" fontAlgn="ctr"/>
                      <a:r>
                        <a:rPr lang="zh-CN" sz="1050" b="1" kern="0" dirty="0">
                          <a:effectLst/>
                          <a:latin typeface="+mn-ea"/>
                          <a:ea typeface="+mn-ea"/>
                        </a:rPr>
                        <a:t>实有床位</a:t>
                      </a:r>
                      <a:endParaRPr lang="zh-CN" sz="1100" b="1" kern="100" dirty="0">
                        <a:effectLst/>
                        <a:latin typeface="+mn-ea"/>
                        <a:ea typeface="+mn-ea"/>
                      </a:endParaRPr>
                    </a:p>
                  </a:txBody>
                  <a:tcPr marL="48366" marR="48366" marT="0" marB="0" anchor="ctr"/>
                </a:tc>
                <a:tc>
                  <a:txBody>
                    <a:bodyPr/>
                    <a:lstStyle/>
                    <a:p>
                      <a:pPr algn="ctr" fontAlgn="ctr"/>
                      <a:r>
                        <a:rPr lang="zh-CN" sz="1050" b="1" kern="0">
                          <a:effectLst/>
                          <a:latin typeface="+mn-ea"/>
                          <a:ea typeface="+mn-ea"/>
                        </a:rPr>
                        <a:t>门急诊人次数</a:t>
                      </a:r>
                      <a:endParaRPr lang="zh-CN" sz="1100" b="1" kern="100">
                        <a:effectLst/>
                        <a:latin typeface="+mn-ea"/>
                        <a:ea typeface="+mn-ea"/>
                      </a:endParaRPr>
                    </a:p>
                  </a:txBody>
                  <a:tcPr marL="48366" marR="48366" marT="0" marB="0" anchor="ctr"/>
                </a:tc>
                <a:tc>
                  <a:txBody>
                    <a:bodyPr/>
                    <a:lstStyle/>
                    <a:p>
                      <a:pPr algn="ctr" fontAlgn="ctr"/>
                      <a:r>
                        <a:rPr lang="zh-CN" sz="1050" b="1" kern="0" dirty="0">
                          <a:effectLst/>
                          <a:latin typeface="+mn-ea"/>
                          <a:ea typeface="+mn-ea"/>
                        </a:rPr>
                        <a:t>出院人数</a:t>
                      </a:r>
                      <a:endParaRPr lang="zh-CN" sz="1100" b="1" kern="100" dirty="0">
                        <a:effectLst/>
                        <a:latin typeface="+mn-ea"/>
                        <a:ea typeface="+mn-ea"/>
                      </a:endParaRPr>
                    </a:p>
                  </a:txBody>
                  <a:tcPr marL="48366" marR="48366" marT="0" marB="0" anchor="ctr"/>
                </a:tc>
              </a:tr>
            </a:tbl>
          </a:graphicData>
        </a:graphic>
      </p:graphicFrame>
      <p:sp>
        <p:nvSpPr>
          <p:cNvPr id="4" name="矩形 3"/>
          <p:cNvSpPr/>
          <p:nvPr/>
        </p:nvSpPr>
        <p:spPr>
          <a:xfrm>
            <a:off x="2062758" y="4581922"/>
            <a:ext cx="936687" cy="576064"/>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06774" y="6238106"/>
            <a:ext cx="1056506" cy="305309"/>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7" name="文本框 6"/>
          <p:cNvSpPr txBox="1"/>
          <p:nvPr/>
        </p:nvSpPr>
        <p:spPr>
          <a:xfrm>
            <a:off x="8111430" y="2925738"/>
            <a:ext cx="3957709" cy="1384995"/>
          </a:xfrm>
          <a:prstGeom prst="rect">
            <a:avLst/>
          </a:prstGeom>
          <a:solidFill>
            <a:srgbClr val="FFFFFF"/>
          </a:solidFill>
          <a:ln>
            <a:solidFill>
              <a:srgbClr val="FF0000"/>
            </a:solidFill>
          </a:ln>
        </p:spPr>
        <p:txBody>
          <a:bodyPr wrap="square" rtlCol="0">
            <a:spAutoFit/>
          </a:bodyPr>
          <a:lstStyle/>
          <a:p>
            <a:r>
              <a:rPr lang="zh-CN" altLang="en-US" dirty="0">
                <a:solidFill>
                  <a:srgbClr val="FF0000"/>
                </a:solidFill>
              </a:rPr>
              <a:t>针灸推拿科</a:t>
            </a:r>
            <a:r>
              <a:rPr lang="zh-CN" altLang="en-US" dirty="0"/>
              <a:t>：业务数据能分开就分开填，不能分开就按人次数多的来选择针灸科、推拿科其一填报。</a:t>
            </a:r>
            <a:endParaRPr lang="zh-CN" altLang="en-US" dirty="0"/>
          </a:p>
        </p:txBody>
      </p:sp>
      <p:sp>
        <p:nvSpPr>
          <p:cNvPr id="8"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956463" y="4157432"/>
            <a:ext cx="194708" cy="1551875"/>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solidFill>
            <a:schemeClr val="bg1">
              <a:lumMod val="50000"/>
            </a:schemeClr>
          </a:solidFill>
          <a:ln>
            <a:noFill/>
          </a:ln>
        </p:spPr>
        <p:txBody>
          <a:bodyPr vert="horz" wrap="square" lIns="121917" tIns="60958" rIns="121917" bIns="6095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 name="Freeform 6"/>
          <p:cNvSpPr/>
          <p:nvPr/>
        </p:nvSpPr>
        <p:spPr bwMode="auto">
          <a:xfrm>
            <a:off x="1956463" y="1970804"/>
            <a:ext cx="194708" cy="1551875"/>
          </a:xfrm>
          <a:custGeom>
            <a:avLst/>
            <a:gdLst>
              <a:gd name="T0" fmla="*/ 669 w 669"/>
              <a:gd name="T1" fmla="*/ 182 h 5308"/>
              <a:gd name="T2" fmla="*/ 256 w 669"/>
              <a:gd name="T3" fmla="*/ 1160 h 5308"/>
              <a:gd name="T4" fmla="*/ 256 w 669"/>
              <a:gd name="T5" fmla="*/ 5308 h 5308"/>
              <a:gd name="T6" fmla="*/ 0 w 669"/>
              <a:gd name="T7" fmla="*/ 5308 h 5308"/>
              <a:gd name="T8" fmla="*/ 0 w 669"/>
              <a:gd name="T9" fmla="*/ 1148 h 5308"/>
              <a:gd name="T10" fmla="*/ 486 w 669"/>
              <a:gd name="T11" fmla="*/ 0 h 5308"/>
              <a:gd name="T12" fmla="*/ 669 w 669"/>
              <a:gd name="T13" fmla="*/ 182 h 5308"/>
            </a:gdLst>
            <a:ahLst/>
            <a:cxnLst>
              <a:cxn ang="0">
                <a:pos x="T0" y="T1"/>
              </a:cxn>
              <a:cxn ang="0">
                <a:pos x="T2" y="T3"/>
              </a:cxn>
              <a:cxn ang="0">
                <a:pos x="T4" y="T5"/>
              </a:cxn>
              <a:cxn ang="0">
                <a:pos x="T6" y="T7"/>
              </a:cxn>
              <a:cxn ang="0">
                <a:pos x="T8" y="T9"/>
              </a:cxn>
              <a:cxn ang="0">
                <a:pos x="T10" y="T11"/>
              </a:cxn>
              <a:cxn ang="0">
                <a:pos x="T12" y="T13"/>
              </a:cxn>
            </a:cxnLst>
            <a:rect l="0" t="0" r="r" b="b"/>
            <a:pathLst>
              <a:path w="669" h="5308">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solidFill>
            <a:schemeClr val="bg1">
              <a:lumMod val="50000"/>
            </a:schemeClr>
          </a:solidFill>
          <a:ln>
            <a:noFill/>
          </a:ln>
        </p:spPr>
        <p:txBody>
          <a:bodyPr vert="horz" wrap="square" lIns="121917" tIns="60958" rIns="121917" bIns="6095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 name="Freeform 8"/>
          <p:cNvSpPr/>
          <p:nvPr/>
        </p:nvSpPr>
        <p:spPr bwMode="auto">
          <a:xfrm>
            <a:off x="2095558" y="1732741"/>
            <a:ext cx="1671440" cy="296402"/>
          </a:xfrm>
          <a:custGeom>
            <a:avLst/>
            <a:gdLst>
              <a:gd name="T0" fmla="*/ 6397 w 7145"/>
              <a:gd name="T1" fmla="*/ 375 h 1015"/>
              <a:gd name="T2" fmla="*/ 6279 w 7145"/>
              <a:gd name="T3" fmla="*/ 0 h 1015"/>
              <a:gd name="T4" fmla="*/ 7145 w 7145"/>
              <a:gd name="T5" fmla="*/ 499 h 1015"/>
              <a:gd name="T6" fmla="*/ 6279 w 7145"/>
              <a:gd name="T7" fmla="*/ 997 h 1015"/>
              <a:gd name="T8" fmla="*/ 6397 w 7145"/>
              <a:gd name="T9" fmla="*/ 623 h 1015"/>
              <a:gd name="T10" fmla="*/ 1140 w 7145"/>
              <a:gd name="T11" fmla="*/ 623 h 1015"/>
              <a:gd name="T12" fmla="*/ 183 w 7145"/>
              <a:gd name="T13" fmla="*/ 1015 h 1015"/>
              <a:gd name="T14" fmla="*/ 0 w 7145"/>
              <a:gd name="T15" fmla="*/ 833 h 1015"/>
              <a:gd name="T16" fmla="*/ 1120 w 7145"/>
              <a:gd name="T17" fmla="*/ 375 h 1015"/>
              <a:gd name="T18" fmla="*/ 6397 w 7145"/>
              <a:gd name="T19" fmla="*/ 37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solidFill>
            <a:schemeClr val="bg1">
              <a:lumMod val="50000"/>
            </a:schemeClr>
          </a:solidFill>
          <a:ln>
            <a:noFill/>
          </a:ln>
        </p:spPr>
        <p:txBody>
          <a:bodyPr vert="horz" wrap="square" lIns="121917" tIns="60958" rIns="121917" bIns="6095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 name="Freeform 7"/>
          <p:cNvSpPr/>
          <p:nvPr/>
        </p:nvSpPr>
        <p:spPr bwMode="auto">
          <a:xfrm>
            <a:off x="1956463" y="3007822"/>
            <a:ext cx="1785248" cy="290050"/>
          </a:xfrm>
          <a:custGeom>
            <a:avLst/>
            <a:gdLst>
              <a:gd name="T0" fmla="*/ 0 w 7631"/>
              <a:gd name="T1" fmla="*/ 374 h 997"/>
              <a:gd name="T2" fmla="*/ 6883 w 7631"/>
              <a:gd name="T3" fmla="*/ 374 h 997"/>
              <a:gd name="T4" fmla="*/ 6765 w 7631"/>
              <a:gd name="T5" fmla="*/ 0 h 997"/>
              <a:gd name="T6" fmla="*/ 7631 w 7631"/>
              <a:gd name="T7" fmla="*/ 498 h 997"/>
              <a:gd name="T8" fmla="*/ 6765 w 7631"/>
              <a:gd name="T9" fmla="*/ 997 h 997"/>
              <a:gd name="T10" fmla="*/ 6883 w 7631"/>
              <a:gd name="T11" fmla="*/ 622 h 997"/>
              <a:gd name="T12" fmla="*/ 0 w 7631"/>
              <a:gd name="T13" fmla="*/ 622 h 997"/>
              <a:gd name="T14" fmla="*/ 0 w 7631"/>
              <a:gd name="T15" fmla="*/ 374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0" y="374"/>
                </a:moveTo>
                <a:lnTo>
                  <a:pt x="6883" y="374"/>
                </a:lnTo>
                <a:lnTo>
                  <a:pt x="6765" y="0"/>
                </a:lnTo>
                <a:lnTo>
                  <a:pt x="7631" y="498"/>
                </a:lnTo>
                <a:lnTo>
                  <a:pt x="6765" y="997"/>
                </a:lnTo>
                <a:lnTo>
                  <a:pt x="6883" y="622"/>
                </a:lnTo>
                <a:lnTo>
                  <a:pt x="0" y="622"/>
                </a:lnTo>
                <a:lnTo>
                  <a:pt x="0" y="374"/>
                </a:lnTo>
                <a:close/>
              </a:path>
            </a:pathLst>
          </a:custGeom>
          <a:solidFill>
            <a:schemeClr val="bg1">
              <a:lumMod val="50000"/>
            </a:schemeClr>
          </a:solidFill>
          <a:ln>
            <a:noFill/>
          </a:ln>
        </p:spPr>
        <p:txBody>
          <a:bodyPr vert="horz" wrap="square" lIns="121917" tIns="60958" rIns="121917" bIns="6095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 name="Freeform 9"/>
          <p:cNvSpPr/>
          <p:nvPr/>
        </p:nvSpPr>
        <p:spPr bwMode="auto">
          <a:xfrm>
            <a:off x="1956463" y="4380387"/>
            <a:ext cx="1785248" cy="292168"/>
          </a:xfrm>
          <a:custGeom>
            <a:avLst/>
            <a:gdLst>
              <a:gd name="T0" fmla="*/ 6883 w 7631"/>
              <a:gd name="T1" fmla="*/ 375 h 997"/>
              <a:gd name="T2" fmla="*/ 6765 w 7631"/>
              <a:gd name="T3" fmla="*/ 0 h 997"/>
              <a:gd name="T4" fmla="*/ 7631 w 7631"/>
              <a:gd name="T5" fmla="*/ 499 h 997"/>
              <a:gd name="T6" fmla="*/ 6765 w 7631"/>
              <a:gd name="T7" fmla="*/ 997 h 997"/>
              <a:gd name="T8" fmla="*/ 6883 w 7631"/>
              <a:gd name="T9" fmla="*/ 623 h 997"/>
              <a:gd name="T10" fmla="*/ 0 w 7631"/>
              <a:gd name="T11" fmla="*/ 623 h 997"/>
              <a:gd name="T12" fmla="*/ 0 w 7631"/>
              <a:gd name="T13" fmla="*/ 375 h 997"/>
              <a:gd name="T14" fmla="*/ 6883 w 7631"/>
              <a:gd name="T15" fmla="*/ 375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6883" y="375"/>
                </a:moveTo>
                <a:lnTo>
                  <a:pt x="6765" y="0"/>
                </a:lnTo>
                <a:lnTo>
                  <a:pt x="7631" y="499"/>
                </a:lnTo>
                <a:lnTo>
                  <a:pt x="6765" y="997"/>
                </a:lnTo>
                <a:lnTo>
                  <a:pt x="6883" y="623"/>
                </a:lnTo>
                <a:lnTo>
                  <a:pt x="0" y="623"/>
                </a:lnTo>
                <a:lnTo>
                  <a:pt x="0" y="375"/>
                </a:lnTo>
                <a:lnTo>
                  <a:pt x="6883" y="375"/>
                </a:lnTo>
                <a:close/>
              </a:path>
            </a:pathLst>
          </a:custGeom>
          <a:solidFill>
            <a:schemeClr val="bg1">
              <a:lumMod val="50000"/>
            </a:schemeClr>
          </a:solidFill>
          <a:ln>
            <a:noFill/>
          </a:ln>
        </p:spPr>
        <p:txBody>
          <a:bodyPr vert="horz" wrap="square" lIns="121917" tIns="60958" rIns="121917" bIns="60958"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 name="Freeform 10"/>
          <p:cNvSpPr/>
          <p:nvPr/>
        </p:nvSpPr>
        <p:spPr bwMode="auto">
          <a:xfrm>
            <a:off x="2095558" y="5651556"/>
            <a:ext cx="1671440" cy="298518"/>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solidFill>
            <a:schemeClr val="bg1">
              <a:lumMod val="50000"/>
            </a:schemeClr>
          </a:solidFill>
          <a:ln>
            <a:noFill/>
          </a:ln>
        </p:spPr>
        <p:txBody>
          <a:bodyPr vert="horz" wrap="square" lIns="121917" tIns="60958" rIns="121917" bIns="60958"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8" name="组合 7"/>
          <p:cNvGrpSpPr/>
          <p:nvPr/>
        </p:nvGrpSpPr>
        <p:grpSpPr>
          <a:xfrm>
            <a:off x="1198662" y="3038305"/>
            <a:ext cx="1678953" cy="1679561"/>
            <a:chOff x="878699" y="1945606"/>
            <a:chExt cx="1705474" cy="1705474"/>
          </a:xfrm>
          <a:solidFill>
            <a:schemeClr val="tx2"/>
          </a:solidFill>
        </p:grpSpPr>
        <p:sp>
          <p:nvSpPr>
            <p:cNvPr id="9" name="八边形 8"/>
            <p:cNvSpPr/>
            <p:nvPr/>
          </p:nvSpPr>
          <p:spPr>
            <a:xfrm>
              <a:off x="878699" y="1945606"/>
              <a:ext cx="1705474" cy="1705474"/>
            </a:xfrm>
            <a:prstGeom prst="oc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gray">
            <a:xfrm>
              <a:off x="945189" y="2269499"/>
              <a:ext cx="1518534" cy="1093837"/>
            </a:xfrm>
            <a:prstGeom prst="rect">
              <a:avLst/>
            </a:prstGeom>
            <a:noFill/>
            <a:ln>
              <a:noFill/>
            </a:ln>
          </p:spPr>
          <p:txBody>
            <a:bodyPr wrap="square">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中医类医院</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11" name="六边形 10"/>
          <p:cNvSpPr/>
          <p:nvPr/>
        </p:nvSpPr>
        <p:spPr>
          <a:xfrm>
            <a:off x="4154757" y="1232350"/>
            <a:ext cx="6548961" cy="1184982"/>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六边形 11"/>
          <p:cNvSpPr/>
          <p:nvPr/>
        </p:nvSpPr>
        <p:spPr>
          <a:xfrm>
            <a:off x="4154757" y="2577950"/>
            <a:ext cx="6548961" cy="1184982"/>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六边形 12"/>
          <p:cNvSpPr/>
          <p:nvPr/>
        </p:nvSpPr>
        <p:spPr>
          <a:xfrm>
            <a:off x="4062526" y="2577949"/>
            <a:ext cx="6017148" cy="34455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六边形 13"/>
          <p:cNvSpPr/>
          <p:nvPr/>
        </p:nvSpPr>
        <p:spPr>
          <a:xfrm>
            <a:off x="4154757" y="3923549"/>
            <a:ext cx="6548961" cy="1184982"/>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六边形 14"/>
          <p:cNvSpPr/>
          <p:nvPr/>
        </p:nvSpPr>
        <p:spPr>
          <a:xfrm>
            <a:off x="4062526" y="3923549"/>
            <a:ext cx="6017148" cy="34455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六边形 15"/>
          <p:cNvSpPr/>
          <p:nvPr/>
        </p:nvSpPr>
        <p:spPr>
          <a:xfrm>
            <a:off x="4154757" y="5269148"/>
            <a:ext cx="6548961" cy="1184982"/>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六边形 16"/>
          <p:cNvSpPr/>
          <p:nvPr/>
        </p:nvSpPr>
        <p:spPr>
          <a:xfrm>
            <a:off x="4062526" y="5269147"/>
            <a:ext cx="6017148" cy="34455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TextBox 17"/>
          <p:cNvSpPr txBox="1"/>
          <p:nvPr/>
        </p:nvSpPr>
        <p:spPr>
          <a:xfrm>
            <a:off x="4398538" y="1551689"/>
            <a:ext cx="6017148" cy="759243"/>
          </a:xfrm>
          <a:prstGeom prst="rect">
            <a:avLst/>
          </a:prstGeom>
          <a:noFill/>
        </p:spPr>
        <p:txBody>
          <a:bodyPr wrap="square" lIns="121917" tIns="60958" rIns="121917" bIns="60958" rtlCol="0">
            <a:spAutoFit/>
          </a:bodyPr>
          <a:lstStyle/>
          <a:p>
            <a:pPr algn="just">
              <a:lnSpc>
                <a:spcPts val="1735"/>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（一）机构属性代码：行政区划、类别、所有制、主办单位、隶属关系（</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个）</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ts val="1735"/>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（二）基本信息：位置、联系方式、级别、中医药特色资源配备基本情况（</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个）</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ts val="1735"/>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（三）信息系统建设情况（</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个）</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六边形 18"/>
          <p:cNvSpPr/>
          <p:nvPr/>
        </p:nvSpPr>
        <p:spPr>
          <a:xfrm>
            <a:off x="4062526" y="1232350"/>
            <a:ext cx="6017148" cy="34455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TextBox 19"/>
          <p:cNvSpPr txBox="1"/>
          <p:nvPr/>
        </p:nvSpPr>
        <p:spPr>
          <a:xfrm>
            <a:off x="4062526" y="1194595"/>
            <a:ext cx="4929477" cy="430883"/>
          </a:xfrm>
          <a:prstGeom prst="rect">
            <a:avLst/>
          </a:prstGeom>
          <a:noFill/>
        </p:spPr>
        <p:txBody>
          <a:bodyPr wrap="square" lIns="121917" tIns="60958" rIns="121917" bIns="60958" rtlCol="0">
            <a:spAutoFit/>
          </a:bodyPr>
          <a:lstStyle/>
          <a:p>
            <a:pPr algn="ctr"/>
            <a:r>
              <a:rPr lang="zh-CN" altLang="en-US" sz="1900" b="1" dirty="0">
                <a:solidFill>
                  <a:schemeClr val="bg1"/>
                </a:solidFill>
                <a:latin typeface="微软雅黑" panose="020B0503020204020204" pitchFamily="34" charset="-122"/>
                <a:ea typeface="微软雅黑" panose="020B0503020204020204" pitchFamily="34" charset="-122"/>
              </a:rPr>
              <a:t>调查表</a:t>
            </a:r>
            <a:r>
              <a:rPr lang="en-US" altLang="zh-CN" sz="1900" b="1" dirty="0">
                <a:solidFill>
                  <a:schemeClr val="bg1"/>
                </a:solidFill>
                <a:latin typeface="微软雅黑" panose="020B0503020204020204" pitchFamily="34" charset="-122"/>
                <a:ea typeface="微软雅黑" panose="020B0503020204020204" pitchFamily="34" charset="-122"/>
              </a:rPr>
              <a:t>1-1  </a:t>
            </a:r>
            <a:r>
              <a:rPr lang="zh-CN" altLang="en-US" sz="1900" b="1" dirty="0">
                <a:solidFill>
                  <a:schemeClr val="bg1"/>
                </a:solidFill>
                <a:latin typeface="微软雅黑" panose="020B0503020204020204" pitchFamily="34" charset="-122"/>
                <a:ea typeface="微软雅黑" panose="020B0503020204020204" pitchFamily="34" charset="-122"/>
              </a:rPr>
              <a:t>中医类医院基本情况调查表</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154756" y="2899610"/>
            <a:ext cx="7053017" cy="759243"/>
          </a:xfrm>
          <a:prstGeom prst="rect">
            <a:avLst/>
          </a:prstGeom>
          <a:noFill/>
        </p:spPr>
        <p:txBody>
          <a:bodyPr wrap="square" lIns="121917" tIns="60958" rIns="121917" bIns="60958" rtlCol="0">
            <a:spAutoFit/>
          </a:bodyPr>
          <a:lstStyle/>
          <a:p>
            <a:pPr algn="just">
              <a:lnSpc>
                <a:spcPts val="1735"/>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（一）年末人员数（</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41</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个）（二）年末床位数（</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个）  （三）房屋及基本建设（</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个）    </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ts val="1735"/>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（四）年末设备数（</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个） （五）本年度收支情况（</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   （六）年度医疗服务情况（</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53</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ts val="1735"/>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（七）年度临床路径管理 </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(16)</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（八）医疗质量管理</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   （九）合理用药</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(15)</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   （十）分科情况</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(61)</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406089" y="2551769"/>
            <a:ext cx="4696151" cy="415494"/>
          </a:xfrm>
          <a:prstGeom prst="rect">
            <a:avLst/>
          </a:prstGeom>
          <a:noFill/>
        </p:spPr>
        <p:txBody>
          <a:bodyPr wrap="none" lIns="121917" tIns="60958" rIns="121917" bIns="60958"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调查表</a:t>
            </a:r>
            <a:r>
              <a:rPr lang="en-US" altLang="zh-CN" sz="1900" b="1" dirty="0">
                <a:solidFill>
                  <a:schemeClr val="bg1"/>
                </a:solidFill>
                <a:latin typeface="微软雅黑" panose="020B0503020204020204" pitchFamily="34" charset="-122"/>
                <a:ea typeface="微软雅黑" panose="020B0503020204020204" pitchFamily="34" charset="-122"/>
              </a:rPr>
              <a:t>1-2  </a:t>
            </a:r>
            <a:r>
              <a:rPr lang="zh-CN" altLang="en-US" sz="1900" b="1" dirty="0">
                <a:solidFill>
                  <a:schemeClr val="bg1"/>
                </a:solidFill>
                <a:latin typeface="微软雅黑" panose="020B0503020204020204" pitchFamily="34" charset="-122"/>
                <a:ea typeface="微软雅黑" panose="020B0503020204020204" pitchFamily="34" charset="-122"/>
              </a:rPr>
              <a:t>中医类医院中医药情况调查表</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499512" y="5788461"/>
            <a:ext cx="6017148" cy="323226"/>
          </a:xfrm>
          <a:prstGeom prst="rect">
            <a:avLst/>
          </a:prstGeom>
          <a:noFill/>
        </p:spPr>
        <p:txBody>
          <a:bodyPr wrap="square" lIns="121917" tIns="60958" rIns="121917" bIns="60958" rtlCol="0">
            <a:spAutoFit/>
          </a:bodyPr>
          <a:lstStyle/>
          <a:p>
            <a:pPr algn="just">
              <a:lnSpc>
                <a:spcPts val="1735"/>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进修人数、指导老师数、培训学员数、师承教育指导老师数、教学论文等</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(16</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个）</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406089" y="3878396"/>
            <a:ext cx="4452495" cy="415494"/>
          </a:xfrm>
          <a:prstGeom prst="rect">
            <a:avLst/>
          </a:prstGeom>
          <a:noFill/>
        </p:spPr>
        <p:txBody>
          <a:bodyPr wrap="none" lIns="121917" tIns="60958" rIns="121917" bIns="60958"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调查表</a:t>
            </a:r>
            <a:r>
              <a:rPr lang="en-US" altLang="zh-CN" sz="1900" b="1" dirty="0">
                <a:solidFill>
                  <a:schemeClr val="bg1"/>
                </a:solidFill>
                <a:latin typeface="微软雅黑" panose="020B0503020204020204" pitchFamily="34" charset="-122"/>
                <a:ea typeface="微软雅黑" panose="020B0503020204020204" pitchFamily="34" charset="-122"/>
              </a:rPr>
              <a:t>2-1  </a:t>
            </a:r>
            <a:r>
              <a:rPr lang="zh-CN" altLang="en-US" sz="1900" b="1" dirty="0">
                <a:solidFill>
                  <a:schemeClr val="bg1"/>
                </a:solidFill>
                <a:latin typeface="微软雅黑" panose="020B0503020204020204" pitchFamily="34" charset="-122"/>
                <a:ea typeface="微软雅黑" panose="020B0503020204020204" pitchFamily="34" charset="-122"/>
              </a:rPr>
              <a:t>中医类医院科研情况调查表</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406089" y="5244459"/>
            <a:ext cx="4452495" cy="415494"/>
          </a:xfrm>
          <a:prstGeom prst="rect">
            <a:avLst/>
          </a:prstGeom>
          <a:noFill/>
        </p:spPr>
        <p:txBody>
          <a:bodyPr wrap="none" lIns="121917" tIns="60958" rIns="121917" bIns="60958"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调查表</a:t>
            </a:r>
            <a:r>
              <a:rPr lang="en-US" altLang="zh-CN" sz="1900" b="1" dirty="0">
                <a:solidFill>
                  <a:schemeClr val="bg1"/>
                </a:solidFill>
                <a:latin typeface="微软雅黑" panose="020B0503020204020204" pitchFamily="34" charset="-122"/>
                <a:ea typeface="微软雅黑" panose="020B0503020204020204" pitchFamily="34" charset="-122"/>
              </a:rPr>
              <a:t>3-1  </a:t>
            </a:r>
            <a:r>
              <a:rPr lang="zh-CN" altLang="en-US" sz="1900" b="1" dirty="0">
                <a:solidFill>
                  <a:schemeClr val="bg1"/>
                </a:solidFill>
                <a:latin typeface="微软雅黑" panose="020B0503020204020204" pitchFamily="34" charset="-122"/>
                <a:ea typeface="微软雅黑" panose="020B0503020204020204" pitchFamily="34" charset="-122"/>
              </a:rPr>
              <a:t>中医类医院教育情况调查表</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8" name="TextBox 43"/>
          <p:cNvSpPr txBox="1">
            <a:spLocks noChangeArrowheads="1"/>
          </p:cNvSpPr>
          <p:nvPr/>
        </p:nvSpPr>
        <p:spPr bwMode="auto">
          <a:xfrm>
            <a:off x="2590428" y="18943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报表说明</a:t>
            </a:r>
            <a:endParaRPr lang="en-US" altLang="zh-CN" sz="2800" b="1" dirty="0">
              <a:solidFill>
                <a:schemeClr val="tx1">
                  <a:lumMod val="75000"/>
                  <a:lumOff val="25000"/>
                </a:schemeClr>
              </a:solidFill>
              <a:latin typeface="微软雅黑" panose="020B0503020204020204" pitchFamily="34" charset="-122"/>
            </a:endParaRPr>
          </a:p>
        </p:txBody>
      </p:sp>
      <p:sp>
        <p:nvSpPr>
          <p:cNvPr id="29" name="燕尾形 28"/>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TextBox 24"/>
          <p:cNvSpPr txBox="1"/>
          <p:nvPr/>
        </p:nvSpPr>
        <p:spPr>
          <a:xfrm>
            <a:off x="4499512" y="4406000"/>
            <a:ext cx="5734438" cy="323226"/>
          </a:xfrm>
          <a:prstGeom prst="rect">
            <a:avLst/>
          </a:prstGeom>
          <a:noFill/>
        </p:spPr>
        <p:txBody>
          <a:bodyPr wrap="square" lIns="121917" tIns="60958" rIns="121917" bIns="60958" rtlCol="0">
            <a:spAutoFit/>
          </a:bodyPr>
          <a:lstStyle/>
          <a:p>
            <a:pPr algn="just">
              <a:lnSpc>
                <a:spcPts val="1735"/>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科研项目经费</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个）</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00" fill="hold"/>
                                        <p:tgtEl>
                                          <p:spTgt spid="20"/>
                                        </p:tgtEl>
                                        <p:attrNameLst>
                                          <p:attrName>ppt_x</p:attrName>
                                        </p:attrNameLst>
                                      </p:cBhvr>
                                      <p:tavLst>
                                        <p:tav tm="0">
                                          <p:val>
                                            <p:strVal val="#ppt_x"/>
                                          </p:val>
                                        </p:tav>
                                        <p:tav tm="100000">
                                          <p:val>
                                            <p:strVal val="#ppt_x"/>
                                          </p:val>
                                        </p:tav>
                                      </p:tavLst>
                                    </p:anim>
                                    <p:anim calcmode="lin" valueType="num">
                                      <p:cBhvr additive="base">
                                        <p:cTn id="22" dur="2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 fill="hold"/>
                                        <p:tgtEl>
                                          <p:spTgt spid="19"/>
                                        </p:tgtEl>
                                        <p:attrNameLst>
                                          <p:attrName>ppt_x</p:attrName>
                                        </p:attrNameLst>
                                      </p:cBhvr>
                                      <p:tavLst>
                                        <p:tav tm="0">
                                          <p:val>
                                            <p:strVal val="#ppt_x"/>
                                          </p:val>
                                        </p:tav>
                                        <p:tav tm="100000">
                                          <p:val>
                                            <p:strVal val="#ppt_x"/>
                                          </p:val>
                                        </p:tav>
                                      </p:tavLst>
                                    </p:anim>
                                    <p:anim calcmode="lin" valueType="num">
                                      <p:cBhvr additive="base">
                                        <p:cTn id="26" dur="2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 fill="hold"/>
                                        <p:tgtEl>
                                          <p:spTgt spid="13"/>
                                        </p:tgtEl>
                                        <p:attrNameLst>
                                          <p:attrName>ppt_x</p:attrName>
                                        </p:attrNameLst>
                                      </p:cBhvr>
                                      <p:tavLst>
                                        <p:tav tm="0">
                                          <p:val>
                                            <p:strVal val="#ppt_x"/>
                                          </p:val>
                                        </p:tav>
                                        <p:tav tm="100000">
                                          <p:val>
                                            <p:strVal val="#ppt_x"/>
                                          </p:val>
                                        </p:tav>
                                      </p:tavLst>
                                    </p:anim>
                                    <p:anim calcmode="lin" valueType="num">
                                      <p:cBhvr additive="base">
                                        <p:cTn id="42" dur="2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200" fill="hold"/>
                                        <p:tgtEl>
                                          <p:spTgt spid="22"/>
                                        </p:tgtEl>
                                        <p:attrNameLst>
                                          <p:attrName>ppt_x</p:attrName>
                                        </p:attrNameLst>
                                      </p:cBhvr>
                                      <p:tavLst>
                                        <p:tav tm="0">
                                          <p:val>
                                            <p:strVal val="#ppt_x"/>
                                          </p:val>
                                        </p:tav>
                                        <p:tav tm="100000">
                                          <p:val>
                                            <p:strVal val="#ppt_x"/>
                                          </p:val>
                                        </p:tav>
                                      </p:tavLst>
                                    </p:anim>
                                    <p:anim calcmode="lin" valueType="num">
                                      <p:cBhvr additive="base">
                                        <p:cTn id="46" dur="200" fill="hold"/>
                                        <p:tgtEl>
                                          <p:spTgt spid="22"/>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4500"/>
                            </p:stCondLst>
                            <p:childTnLst>
                              <p:par>
                                <p:cTn id="59" presetID="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00" fill="hold"/>
                                        <p:tgtEl>
                                          <p:spTgt spid="15"/>
                                        </p:tgtEl>
                                        <p:attrNameLst>
                                          <p:attrName>ppt_x</p:attrName>
                                        </p:attrNameLst>
                                      </p:cBhvr>
                                      <p:tavLst>
                                        <p:tav tm="0">
                                          <p:val>
                                            <p:strVal val="#ppt_x"/>
                                          </p:val>
                                        </p:tav>
                                        <p:tav tm="100000">
                                          <p:val>
                                            <p:strVal val="#ppt_x"/>
                                          </p:val>
                                        </p:tav>
                                      </p:tavLst>
                                    </p:anim>
                                    <p:anim calcmode="lin" valueType="num">
                                      <p:cBhvr additive="base">
                                        <p:cTn id="62" dur="2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200" fill="hold"/>
                                        <p:tgtEl>
                                          <p:spTgt spid="24"/>
                                        </p:tgtEl>
                                        <p:attrNameLst>
                                          <p:attrName>ppt_x</p:attrName>
                                        </p:attrNameLst>
                                      </p:cBhvr>
                                      <p:tavLst>
                                        <p:tav tm="0">
                                          <p:val>
                                            <p:strVal val="#ppt_x"/>
                                          </p:val>
                                        </p:tav>
                                        <p:tav tm="100000">
                                          <p:val>
                                            <p:strVal val="#ppt_x"/>
                                          </p:val>
                                        </p:tav>
                                      </p:tavLst>
                                    </p:anim>
                                    <p:anim calcmode="lin" valueType="num">
                                      <p:cBhvr additive="base">
                                        <p:cTn id="66" dur="200" fill="hold"/>
                                        <p:tgtEl>
                                          <p:spTgt spid="24"/>
                                        </p:tgtEl>
                                        <p:attrNameLst>
                                          <p:attrName>ppt_y</p:attrName>
                                        </p:attrNameLst>
                                      </p:cBhvr>
                                      <p:tavLst>
                                        <p:tav tm="0">
                                          <p:val>
                                            <p:strVal val="0-#ppt_h/2"/>
                                          </p:val>
                                        </p:tav>
                                        <p:tav tm="100000">
                                          <p:val>
                                            <p:strVal val="#ppt_y"/>
                                          </p:val>
                                        </p:tav>
                                      </p:tavLst>
                                    </p:anim>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up)">
                                      <p:cBhvr>
                                        <p:cTn id="77" dur="500"/>
                                        <p:tgtEl>
                                          <p:spTgt spid="2"/>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6500"/>
                            </p:stCondLst>
                            <p:childTnLst>
                              <p:par>
                                <p:cTn id="83" presetID="2" presetClass="entr" presetSubtype="1"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200" fill="hold"/>
                                        <p:tgtEl>
                                          <p:spTgt spid="26"/>
                                        </p:tgtEl>
                                        <p:attrNameLst>
                                          <p:attrName>ppt_x</p:attrName>
                                        </p:attrNameLst>
                                      </p:cBhvr>
                                      <p:tavLst>
                                        <p:tav tm="0">
                                          <p:val>
                                            <p:strVal val="#ppt_x"/>
                                          </p:val>
                                        </p:tav>
                                        <p:tav tm="100000">
                                          <p:val>
                                            <p:strVal val="#ppt_x"/>
                                          </p:val>
                                        </p:tav>
                                      </p:tavLst>
                                    </p:anim>
                                    <p:anim calcmode="lin" valueType="num">
                                      <p:cBhvr additive="base">
                                        <p:cTn id="86" dur="200" fill="hold"/>
                                        <p:tgtEl>
                                          <p:spTgt spid="26"/>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200" fill="hold"/>
                                        <p:tgtEl>
                                          <p:spTgt spid="17"/>
                                        </p:tgtEl>
                                        <p:attrNameLst>
                                          <p:attrName>ppt_x</p:attrName>
                                        </p:attrNameLst>
                                      </p:cBhvr>
                                      <p:tavLst>
                                        <p:tav tm="0">
                                          <p:val>
                                            <p:strVal val="#ppt_x"/>
                                          </p:val>
                                        </p:tav>
                                        <p:tav tm="100000">
                                          <p:val>
                                            <p:strVal val="#ppt_x"/>
                                          </p:val>
                                        </p:tav>
                                      </p:tavLst>
                                    </p:anim>
                                    <p:anim calcmode="lin" valueType="num">
                                      <p:cBhvr additive="base">
                                        <p:cTn id="90" dur="200" fill="hold"/>
                                        <p:tgtEl>
                                          <p:spTgt spid="17"/>
                                        </p:tgtEl>
                                        <p:attrNameLst>
                                          <p:attrName>ppt_y</p:attrName>
                                        </p:attrNameLst>
                                      </p:cBhvr>
                                      <p:tavLst>
                                        <p:tav tm="0">
                                          <p:val>
                                            <p:strVal val="0-#ppt_h/2"/>
                                          </p:val>
                                        </p:tav>
                                        <p:tav tm="100000">
                                          <p:val>
                                            <p:strVal val="#ppt_y"/>
                                          </p:val>
                                        </p:tav>
                                      </p:tavLst>
                                    </p:anim>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up)">
                                      <p:cBhvr>
                                        <p:cTn id="94" dur="500"/>
                                        <p:tgtEl>
                                          <p:spTgt spid="16"/>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up)">
                                      <p:cBhvr>
                                        <p:cTn id="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p:bldP spid="22" grpId="0"/>
      <p:bldP spid="23" grpId="0"/>
      <p:bldP spid="24" grpId="0"/>
      <p:bldP spid="26"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stretch>
            <a:fillRect/>
          </a:stretch>
        </p:blipFill>
        <p:spPr>
          <a:xfrm>
            <a:off x="1630680" y="1341120"/>
            <a:ext cx="9878060" cy="4456430"/>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7884" y="2853730"/>
            <a:ext cx="1872208" cy="415498"/>
          </a:xfrm>
          <a:prstGeom prst="rect">
            <a:avLst/>
          </a:prstGeom>
          <a:noFill/>
        </p:spPr>
        <p:txBody>
          <a:bodyPr wrap="square" rtlCol="0">
            <a:spAutoFit/>
          </a:bodyPr>
          <a:lstStyle/>
          <a:p>
            <a:r>
              <a:rPr lang="zh-CN" altLang="en-US" dirty="0"/>
              <a:t>十、分科情况</a:t>
            </a:r>
            <a:endParaRPr lang="zh-CN" altLang="en-US" dirty="0"/>
          </a:p>
        </p:txBody>
      </p:sp>
      <p:graphicFrame>
        <p:nvGraphicFramePr>
          <p:cNvPr id="3" name="表格 2"/>
          <p:cNvGraphicFramePr>
            <a:graphicFrameLocks noGrp="1"/>
          </p:cNvGraphicFramePr>
          <p:nvPr/>
        </p:nvGraphicFramePr>
        <p:xfrm>
          <a:off x="838622" y="909514"/>
          <a:ext cx="10729192" cy="220373"/>
        </p:xfrm>
        <a:graphic>
          <a:graphicData uri="http://schemas.openxmlformats.org/drawingml/2006/table">
            <a:tbl>
              <a:tblPr firstRow="1" firstCol="1" bandRow="1">
                <a:tableStyleId>{2D5ABB26-0587-4C30-8999-92F81FD0307C}</a:tableStyleId>
              </a:tblPr>
              <a:tblGrid>
                <a:gridCol w="3456384"/>
                <a:gridCol w="1854665"/>
                <a:gridCol w="733777"/>
                <a:gridCol w="1562171"/>
                <a:gridCol w="1630837"/>
                <a:gridCol w="1491358"/>
              </a:tblGrid>
              <a:tr h="220373">
                <a:tc>
                  <a:txBody>
                    <a:bodyPr/>
                    <a:lstStyle/>
                    <a:p>
                      <a:pPr algn="ctr" fontAlgn="ctr"/>
                      <a:r>
                        <a:rPr lang="zh-CN" sz="1050" b="1" kern="0" dirty="0">
                          <a:effectLst/>
                          <a:latin typeface="+mn-ea"/>
                          <a:ea typeface="+mn-ea"/>
                        </a:rPr>
                        <a:t>科室名称</a:t>
                      </a:r>
                      <a:endParaRPr lang="zh-CN" sz="1100" b="1" kern="100" dirty="0">
                        <a:effectLst/>
                        <a:latin typeface="+mn-ea"/>
                        <a:ea typeface="+mn-ea"/>
                      </a:endParaRPr>
                    </a:p>
                  </a:txBody>
                  <a:tcPr marL="48366" marR="48366" marT="0" marB="0" anchor="ctr"/>
                </a:tc>
                <a:tc>
                  <a:txBody>
                    <a:bodyPr/>
                    <a:lstStyle/>
                    <a:p>
                      <a:pPr algn="ctr" fontAlgn="ctr"/>
                      <a:r>
                        <a:rPr lang="zh-CN" sz="1050" b="1" kern="0" dirty="0">
                          <a:effectLst/>
                          <a:latin typeface="+mn-ea"/>
                          <a:ea typeface="+mn-ea"/>
                        </a:rPr>
                        <a:t>代码</a:t>
                      </a:r>
                      <a:endParaRPr lang="zh-CN" sz="1100" b="1" kern="100" dirty="0">
                        <a:effectLst/>
                        <a:latin typeface="+mn-ea"/>
                        <a:ea typeface="+mn-ea"/>
                      </a:endParaRPr>
                    </a:p>
                  </a:txBody>
                  <a:tcPr marL="48366" marR="48366" marT="0" marB="0" anchor="ctr"/>
                </a:tc>
                <a:tc>
                  <a:txBody>
                    <a:bodyPr/>
                    <a:lstStyle/>
                    <a:p>
                      <a:pPr algn="ctr" fontAlgn="ctr"/>
                      <a:r>
                        <a:rPr lang="zh-CN" sz="1050" b="1" kern="0" dirty="0">
                          <a:effectLst/>
                          <a:latin typeface="+mn-ea"/>
                          <a:ea typeface="+mn-ea"/>
                        </a:rPr>
                        <a:t>是否设置</a:t>
                      </a:r>
                      <a:endParaRPr lang="zh-CN" sz="1100" b="1" kern="100" dirty="0">
                        <a:effectLst/>
                        <a:latin typeface="+mn-ea"/>
                        <a:ea typeface="+mn-ea"/>
                      </a:endParaRPr>
                    </a:p>
                  </a:txBody>
                  <a:tcPr marL="48366" marR="48366" marT="0" marB="0" anchor="ctr"/>
                </a:tc>
                <a:tc>
                  <a:txBody>
                    <a:bodyPr/>
                    <a:lstStyle/>
                    <a:p>
                      <a:pPr algn="ctr" fontAlgn="ctr"/>
                      <a:r>
                        <a:rPr lang="zh-CN" sz="1050" b="1" kern="0" dirty="0">
                          <a:effectLst/>
                          <a:latin typeface="+mn-ea"/>
                          <a:ea typeface="+mn-ea"/>
                        </a:rPr>
                        <a:t>实有床位</a:t>
                      </a:r>
                      <a:endParaRPr lang="zh-CN" sz="1100" b="1" kern="100" dirty="0">
                        <a:effectLst/>
                        <a:latin typeface="+mn-ea"/>
                        <a:ea typeface="+mn-ea"/>
                      </a:endParaRPr>
                    </a:p>
                  </a:txBody>
                  <a:tcPr marL="48366" marR="48366" marT="0" marB="0" anchor="ctr"/>
                </a:tc>
                <a:tc>
                  <a:txBody>
                    <a:bodyPr/>
                    <a:lstStyle/>
                    <a:p>
                      <a:pPr algn="ctr" fontAlgn="ctr"/>
                      <a:r>
                        <a:rPr lang="zh-CN" sz="1050" b="1" kern="0">
                          <a:effectLst/>
                          <a:latin typeface="+mn-ea"/>
                          <a:ea typeface="+mn-ea"/>
                        </a:rPr>
                        <a:t>门急诊人次数</a:t>
                      </a:r>
                      <a:endParaRPr lang="zh-CN" sz="1100" b="1" kern="100">
                        <a:effectLst/>
                        <a:latin typeface="+mn-ea"/>
                        <a:ea typeface="+mn-ea"/>
                      </a:endParaRPr>
                    </a:p>
                  </a:txBody>
                  <a:tcPr marL="48366" marR="48366" marT="0" marB="0" anchor="ctr"/>
                </a:tc>
                <a:tc>
                  <a:txBody>
                    <a:bodyPr/>
                    <a:lstStyle/>
                    <a:p>
                      <a:pPr algn="ctr" fontAlgn="ctr"/>
                      <a:r>
                        <a:rPr lang="zh-CN" sz="1050" b="1" kern="0" dirty="0">
                          <a:effectLst/>
                          <a:latin typeface="+mn-ea"/>
                          <a:ea typeface="+mn-ea"/>
                        </a:rPr>
                        <a:t>出院人数</a:t>
                      </a:r>
                      <a:endParaRPr lang="zh-CN" sz="1100" b="1" kern="100" dirty="0">
                        <a:effectLst/>
                        <a:latin typeface="+mn-ea"/>
                        <a:ea typeface="+mn-ea"/>
                      </a:endParaRPr>
                    </a:p>
                  </a:txBody>
                  <a:tcPr marL="48366" marR="48366" marT="0" marB="0" anchor="ctr"/>
                </a:tc>
              </a:tr>
            </a:tbl>
          </a:graphicData>
        </a:graphic>
      </p:graphicFrame>
      <p:sp>
        <p:nvSpPr>
          <p:cNvPr id="5" name="矩形 4"/>
          <p:cNvSpPr/>
          <p:nvPr/>
        </p:nvSpPr>
        <p:spPr>
          <a:xfrm>
            <a:off x="1774825" y="3069590"/>
            <a:ext cx="1151890" cy="1800225"/>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02713" y="5301372"/>
            <a:ext cx="2088232" cy="432048"/>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7" name="TextBox 43"/>
          <p:cNvSpPr txBox="1">
            <a:spLocks noChangeArrowheads="1"/>
          </p:cNvSpPr>
          <p:nvPr/>
        </p:nvSpPr>
        <p:spPr bwMode="auto">
          <a:xfrm>
            <a:off x="2590428" y="189434"/>
            <a:ext cx="8761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1-2</a:t>
            </a:r>
            <a:r>
              <a:rPr lang="zh-CN" altLang="en-US" sz="2800" b="1" dirty="0">
                <a:solidFill>
                  <a:schemeClr val="tx1">
                    <a:lumMod val="75000"/>
                    <a:lumOff val="25000"/>
                  </a:schemeClr>
                </a:solidFill>
                <a:latin typeface="微软雅黑" panose="020B0503020204020204" pitchFamily="34" charset="-122"/>
              </a:rPr>
              <a:t>中医药情况调查表”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851818" y="981522"/>
            <a:ext cx="8486775" cy="2124075"/>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9" name="线形标注 2 6"/>
          <p:cNvSpPr/>
          <p:nvPr/>
        </p:nvSpPr>
        <p:spPr>
          <a:xfrm>
            <a:off x="-1" y="3441331"/>
            <a:ext cx="12190413" cy="3418258"/>
          </a:xfrm>
          <a:prstGeom prst="borderCallout2">
            <a:avLst>
              <a:gd name="adj1" fmla="val 173"/>
              <a:gd name="adj2" fmla="val -16"/>
              <a:gd name="adj3" fmla="val -25143"/>
              <a:gd name="adj4" fmla="val 35"/>
              <a:gd name="adj5" fmla="val -25048"/>
              <a:gd name="adj6" fmla="val 1518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zh-CN" altLang="en-US" sz="2000" b="1" kern="0" dirty="0">
                <a:solidFill>
                  <a:srgbClr val="005A9E"/>
                </a:solidFill>
                <a:latin typeface="+mn-ea"/>
                <a:cs typeface="+mn-ea"/>
              </a:rPr>
              <a:t>●以</a:t>
            </a:r>
            <a:r>
              <a:rPr lang="zh-CN" altLang="en-US" sz="2000" b="1" kern="0" dirty="0">
                <a:solidFill>
                  <a:srgbClr val="FF0000"/>
                </a:solidFill>
                <a:latin typeface="+mn-ea"/>
                <a:cs typeface="+mn-ea"/>
              </a:rPr>
              <a:t>当年立项批复</a:t>
            </a:r>
            <a:r>
              <a:rPr lang="zh-CN" altLang="en-US" sz="2000" b="1" kern="0" dirty="0">
                <a:solidFill>
                  <a:srgbClr val="005A9E"/>
                </a:solidFill>
                <a:latin typeface="+mn-ea"/>
                <a:cs typeface="+mn-ea"/>
              </a:rPr>
              <a:t>的项目为依据，包括纵向、横向项目，</a:t>
            </a:r>
            <a:r>
              <a:rPr lang="zh-CN" altLang="en-US" sz="2000" b="1" kern="0" dirty="0">
                <a:solidFill>
                  <a:srgbClr val="FF0000"/>
                </a:solidFill>
                <a:latin typeface="+mn-ea"/>
                <a:cs typeface="+mn-ea"/>
              </a:rPr>
              <a:t>不含院内课题和匹配经费。</a:t>
            </a:r>
            <a:endParaRPr lang="en-US" altLang="zh-CN" sz="2000" b="1" kern="0" dirty="0">
              <a:solidFill>
                <a:srgbClr val="FF0000"/>
              </a:solidFill>
              <a:latin typeface="+mn-ea"/>
              <a:cs typeface="+mn-ea"/>
            </a:endParaRPr>
          </a:p>
          <a:p>
            <a:pPr>
              <a:lnSpc>
                <a:spcPts val="2400"/>
              </a:lnSpc>
            </a:pPr>
            <a:r>
              <a:rPr lang="zh-CN" altLang="en-US" sz="2000" b="1" kern="0" dirty="0">
                <a:solidFill>
                  <a:srgbClr val="005A9E"/>
                </a:solidFill>
                <a:latin typeface="+mn-ea"/>
                <a:cs typeface="+mn-ea"/>
              </a:rPr>
              <a:t>●承担地厅级以上（含地厅级）科研课题：指医院本年度承担的</a:t>
            </a:r>
            <a:r>
              <a:rPr lang="zh-CN" altLang="en-US" sz="2000" b="1" kern="0" dirty="0">
                <a:solidFill>
                  <a:srgbClr val="FF0000"/>
                </a:solidFill>
                <a:latin typeface="+mn-ea"/>
                <a:cs typeface="+mn-ea"/>
              </a:rPr>
              <a:t>当年立项批复</a:t>
            </a:r>
            <a:r>
              <a:rPr lang="zh-CN" altLang="en-US" sz="2000" b="1" kern="0" dirty="0">
                <a:solidFill>
                  <a:srgbClr val="005A9E"/>
                </a:solidFill>
                <a:latin typeface="+mn-ea"/>
                <a:cs typeface="+mn-ea"/>
              </a:rPr>
              <a:t>的</a:t>
            </a:r>
            <a:r>
              <a:rPr lang="zh-CN" altLang="en-US" sz="2000" b="1" kern="0" dirty="0">
                <a:solidFill>
                  <a:srgbClr val="FF0000"/>
                </a:solidFill>
                <a:latin typeface="+mn-ea"/>
                <a:cs typeface="+mn-ea"/>
              </a:rPr>
              <a:t>地厅级以上（含地厅级）</a:t>
            </a:r>
            <a:r>
              <a:rPr lang="zh-CN" altLang="en-US" sz="2000" b="1" kern="0" dirty="0">
                <a:solidFill>
                  <a:srgbClr val="005A9E"/>
                </a:solidFill>
                <a:latin typeface="+mn-ea"/>
                <a:cs typeface="+mn-ea"/>
              </a:rPr>
              <a:t>科研课题。</a:t>
            </a:r>
            <a:endParaRPr lang="en-US" altLang="zh-CN" sz="2000" b="1" kern="0" dirty="0">
              <a:solidFill>
                <a:srgbClr val="005A9E"/>
              </a:solidFill>
              <a:latin typeface="+mn-ea"/>
              <a:cs typeface="+mn-ea"/>
            </a:endParaRPr>
          </a:p>
          <a:p>
            <a:pPr>
              <a:lnSpc>
                <a:spcPts val="2400"/>
              </a:lnSpc>
            </a:pPr>
            <a:r>
              <a:rPr lang="zh-CN" altLang="en-US" sz="2000" b="1" kern="0" dirty="0">
                <a:solidFill>
                  <a:srgbClr val="005A9E"/>
                </a:solidFill>
                <a:latin typeface="+mn-ea"/>
                <a:cs typeface="+mn-ea"/>
              </a:rPr>
              <a:t>●承担省部级以上（含省部级）科研课题：指医院本年度承担的</a:t>
            </a:r>
            <a:r>
              <a:rPr lang="zh-CN" altLang="en-US" sz="2000" b="1" kern="0" dirty="0">
                <a:solidFill>
                  <a:srgbClr val="FF0000"/>
                </a:solidFill>
                <a:latin typeface="+mn-ea"/>
                <a:cs typeface="+mn-ea"/>
              </a:rPr>
              <a:t>当年立项批复</a:t>
            </a:r>
            <a:r>
              <a:rPr lang="zh-CN" altLang="en-US" sz="2000" b="1" kern="0" dirty="0">
                <a:solidFill>
                  <a:srgbClr val="005A9E"/>
                </a:solidFill>
                <a:latin typeface="+mn-ea"/>
                <a:cs typeface="+mn-ea"/>
              </a:rPr>
              <a:t>的</a:t>
            </a:r>
            <a:r>
              <a:rPr lang="zh-CN" altLang="en-US" sz="2000" b="1" kern="0" dirty="0">
                <a:solidFill>
                  <a:srgbClr val="FF0000"/>
                </a:solidFill>
                <a:latin typeface="+mn-ea"/>
                <a:cs typeface="+mn-ea"/>
              </a:rPr>
              <a:t>省部级以上（含省部级）</a:t>
            </a:r>
            <a:r>
              <a:rPr lang="zh-CN" altLang="en-US" sz="2000" b="1" kern="0" dirty="0">
                <a:solidFill>
                  <a:srgbClr val="005A9E"/>
                </a:solidFill>
                <a:latin typeface="+mn-ea"/>
                <a:cs typeface="+mn-ea"/>
              </a:rPr>
              <a:t>科研课题。</a:t>
            </a:r>
            <a:endParaRPr lang="en-US" altLang="zh-CN" sz="2000" b="1" kern="0" dirty="0">
              <a:solidFill>
                <a:srgbClr val="005A9E"/>
              </a:solidFill>
              <a:latin typeface="+mn-ea"/>
              <a:cs typeface="+mn-ea"/>
            </a:endParaRPr>
          </a:p>
          <a:p>
            <a:pPr>
              <a:lnSpc>
                <a:spcPts val="2400"/>
              </a:lnSpc>
            </a:pPr>
            <a:r>
              <a:rPr lang="zh-CN" altLang="en-US" sz="2000" b="1" kern="0" dirty="0">
                <a:solidFill>
                  <a:srgbClr val="005A9E"/>
                </a:solidFill>
                <a:latin typeface="+mn-ea"/>
                <a:cs typeface="+mn-ea"/>
              </a:rPr>
              <a:t>●行政级别及对应行政机构：</a:t>
            </a:r>
            <a:endParaRPr lang="en-US" altLang="zh-CN" sz="2000" b="1" kern="0" dirty="0">
              <a:solidFill>
                <a:srgbClr val="005A9E"/>
              </a:solidFill>
              <a:latin typeface="+mn-ea"/>
              <a:cs typeface="+mn-ea"/>
            </a:endParaRPr>
          </a:p>
          <a:p>
            <a:pPr>
              <a:lnSpc>
                <a:spcPts val="2400"/>
              </a:lnSpc>
            </a:pPr>
            <a:r>
              <a:rPr lang="zh-CN" altLang="en-US" sz="2000" b="1" kern="0" dirty="0">
                <a:solidFill>
                  <a:srgbClr val="005A9E"/>
                </a:solidFill>
                <a:latin typeface="+mn-ea"/>
                <a:cs typeface="+mn-ea"/>
              </a:rPr>
              <a:t>     国家级：国务院</a:t>
            </a:r>
            <a:endParaRPr lang="en-US" altLang="zh-CN" sz="2000" b="1" kern="0" dirty="0">
              <a:solidFill>
                <a:srgbClr val="005A9E"/>
              </a:solidFill>
              <a:latin typeface="+mn-ea"/>
              <a:cs typeface="+mn-ea"/>
            </a:endParaRPr>
          </a:p>
          <a:p>
            <a:pPr>
              <a:lnSpc>
                <a:spcPts val="2400"/>
              </a:lnSpc>
            </a:pPr>
            <a:r>
              <a:rPr lang="zh-CN" altLang="en-US" sz="2000" b="1" kern="0" dirty="0">
                <a:solidFill>
                  <a:srgbClr val="005A9E"/>
                </a:solidFill>
                <a:latin typeface="+mn-ea"/>
                <a:cs typeface="+mn-ea"/>
              </a:rPr>
              <a:t>     省部级：部委、省级政府、副部级政府、副省级政府</a:t>
            </a:r>
            <a:endParaRPr lang="en-US" altLang="zh-CN" sz="2000" b="1" kern="0" dirty="0">
              <a:solidFill>
                <a:srgbClr val="005A9E"/>
              </a:solidFill>
              <a:latin typeface="+mn-ea"/>
              <a:cs typeface="+mn-ea"/>
            </a:endParaRPr>
          </a:p>
          <a:p>
            <a:pPr>
              <a:lnSpc>
                <a:spcPts val="2400"/>
              </a:lnSpc>
            </a:pPr>
            <a:r>
              <a:rPr lang="zh-CN" altLang="en-US" sz="2000" b="1" kern="0" dirty="0">
                <a:solidFill>
                  <a:srgbClr val="005A9E"/>
                </a:solidFill>
                <a:latin typeface="+mn-ea"/>
                <a:cs typeface="+mn-ea"/>
              </a:rPr>
              <a:t>     司局级（地厅级）：部委直属司厅局、地市级政府</a:t>
            </a:r>
            <a:endParaRPr lang="en-US" altLang="zh-CN" sz="2000" b="1" kern="0" dirty="0">
              <a:solidFill>
                <a:srgbClr val="005A9E"/>
              </a:solidFill>
              <a:latin typeface="+mn-ea"/>
              <a:cs typeface="+mn-ea"/>
            </a:endParaRPr>
          </a:p>
        </p:txBody>
      </p:sp>
      <p:sp>
        <p:nvSpPr>
          <p:cNvPr id="12" name="右大括号 11"/>
          <p:cNvSpPr/>
          <p:nvPr/>
        </p:nvSpPr>
        <p:spPr>
          <a:xfrm>
            <a:off x="6736897" y="6049641"/>
            <a:ext cx="288032"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15" name="右大括号 14"/>
          <p:cNvSpPr/>
          <p:nvPr/>
        </p:nvSpPr>
        <p:spPr>
          <a:xfrm>
            <a:off x="8327454" y="6044879"/>
            <a:ext cx="288032" cy="7986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16" name="文本框 15"/>
          <p:cNvSpPr txBox="1"/>
          <p:nvPr/>
        </p:nvSpPr>
        <p:spPr>
          <a:xfrm>
            <a:off x="7031310" y="6184922"/>
            <a:ext cx="1145747" cy="276999"/>
          </a:xfrm>
          <a:prstGeom prst="rect">
            <a:avLst/>
          </a:prstGeom>
          <a:noFill/>
        </p:spPr>
        <p:txBody>
          <a:bodyPr wrap="square" rtlCol="0">
            <a:spAutoFit/>
          </a:bodyPr>
          <a:lstStyle/>
          <a:p>
            <a:r>
              <a:rPr lang="zh-CN" altLang="en-US" sz="1200" b="1" dirty="0">
                <a:solidFill>
                  <a:srgbClr val="FF0000"/>
                </a:solidFill>
              </a:rPr>
              <a:t>省部级</a:t>
            </a:r>
            <a:r>
              <a:rPr lang="zh-CN" altLang="en-US" sz="1200" dirty="0">
                <a:solidFill>
                  <a:srgbClr val="FF0000"/>
                </a:solidFill>
              </a:rPr>
              <a:t>及以上</a:t>
            </a:r>
            <a:endParaRPr lang="zh-CN" altLang="en-US" sz="1200" dirty="0">
              <a:solidFill>
                <a:srgbClr val="FF0000"/>
              </a:solidFill>
            </a:endParaRPr>
          </a:p>
        </p:txBody>
      </p:sp>
      <p:sp>
        <p:nvSpPr>
          <p:cNvPr id="17" name="文本框 16"/>
          <p:cNvSpPr txBox="1"/>
          <p:nvPr/>
        </p:nvSpPr>
        <p:spPr>
          <a:xfrm>
            <a:off x="8615486" y="6305684"/>
            <a:ext cx="1296144" cy="276999"/>
          </a:xfrm>
          <a:prstGeom prst="rect">
            <a:avLst/>
          </a:prstGeom>
          <a:noFill/>
        </p:spPr>
        <p:txBody>
          <a:bodyPr wrap="square" rtlCol="0">
            <a:spAutoFit/>
          </a:bodyPr>
          <a:lstStyle/>
          <a:p>
            <a:r>
              <a:rPr lang="zh-CN" altLang="en-US" sz="1200" b="1" dirty="0">
                <a:solidFill>
                  <a:srgbClr val="FF0000"/>
                </a:solidFill>
              </a:rPr>
              <a:t>地厅级及以上</a:t>
            </a:r>
            <a:endParaRPr lang="zh-CN" altLang="en-US" sz="1200" b="1" dirty="0">
              <a:solidFill>
                <a:srgbClr val="FF0000"/>
              </a:solidFill>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3" name="TextBox 43"/>
          <p:cNvSpPr txBox="1">
            <a:spLocks noChangeArrowheads="1"/>
          </p:cNvSpPr>
          <p:nvPr/>
        </p:nvSpPr>
        <p:spPr bwMode="auto">
          <a:xfrm>
            <a:off x="2278782" y="218427"/>
            <a:ext cx="9985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2-1  </a:t>
            </a:r>
            <a:r>
              <a:rPr lang="zh-CN" altLang="en-US" sz="2800" b="1" dirty="0">
                <a:solidFill>
                  <a:schemeClr val="tx1">
                    <a:lumMod val="75000"/>
                    <a:lumOff val="25000"/>
                  </a:schemeClr>
                </a:solidFill>
                <a:latin typeface="微软雅黑" panose="020B0503020204020204" pitchFamily="34" charset="-122"/>
              </a:rPr>
              <a:t>中医类医院科研情况调查表”</a:t>
            </a:r>
            <a:endParaRPr lang="en-US" altLang="zh-CN" sz="2800" b="1"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865" y="951032"/>
            <a:ext cx="5531313" cy="5908555"/>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172585" y="742950"/>
            <a:ext cx="8000365" cy="6116320"/>
          </a:xfrm>
          <a:prstGeom prst="rect">
            <a:avLst/>
          </a:prstGeom>
          <a:solidFill>
            <a:schemeClr val="bg1"/>
          </a:solidFill>
          <a:ln w="19050">
            <a:solidFill>
              <a:srgbClr val="FF0000"/>
            </a:solidFill>
          </a:ln>
        </p:spPr>
        <p:txBody>
          <a:bodyPr wrap="square" rtlCol="0">
            <a:noAutofit/>
          </a:bodyPr>
          <a:lstStyle/>
          <a:p>
            <a:r>
              <a:rPr lang="zh-CN" altLang="en-US" sz="2200" b="1" kern="0" dirty="0">
                <a:solidFill>
                  <a:srgbClr val="005A9E"/>
                </a:solidFill>
                <a:latin typeface="+mn-ea"/>
                <a:cs typeface="+mn-ea"/>
              </a:rPr>
              <a:t>●</a:t>
            </a:r>
            <a:r>
              <a:rPr lang="zh-CN" altLang="en-US" sz="2200" b="1" kern="0" dirty="0">
                <a:solidFill>
                  <a:srgbClr val="FF0000"/>
                </a:solidFill>
                <a:latin typeface="+mn-ea"/>
                <a:cs typeface="+mn-ea"/>
              </a:rPr>
              <a:t>医院招收进修总人数：</a:t>
            </a:r>
            <a:r>
              <a:rPr lang="zh-CN" altLang="en-US" sz="2200" b="1" kern="0" dirty="0">
                <a:solidFill>
                  <a:srgbClr val="005A9E"/>
                </a:solidFill>
                <a:latin typeface="+mn-ea"/>
                <a:cs typeface="+mn-ea"/>
              </a:rPr>
              <a:t>统计来医院完成进修的人员数，统计范围：仅限</a:t>
            </a:r>
            <a:r>
              <a:rPr lang="zh-CN" altLang="en-US" sz="2200" b="1" kern="0" dirty="0">
                <a:solidFill>
                  <a:srgbClr val="FF0000"/>
                </a:solidFill>
                <a:latin typeface="+mn-ea"/>
                <a:cs typeface="+mn-ea"/>
              </a:rPr>
              <a:t>报告期内（</a:t>
            </a:r>
            <a:r>
              <a:rPr lang="en-US" altLang="zh-CN" sz="2200" b="1" kern="0" dirty="0">
                <a:solidFill>
                  <a:srgbClr val="FF0000"/>
                </a:solidFill>
                <a:latin typeface="+mn-ea"/>
                <a:cs typeface="+mn-ea"/>
              </a:rPr>
              <a:t>2023</a:t>
            </a:r>
            <a:r>
              <a:rPr lang="zh-CN" altLang="en-US" sz="2200" b="1" kern="0" dirty="0">
                <a:solidFill>
                  <a:srgbClr val="FF0000"/>
                </a:solidFill>
                <a:latin typeface="+mn-ea"/>
                <a:cs typeface="+mn-ea"/>
              </a:rPr>
              <a:t>年全年）结束进修</a:t>
            </a:r>
            <a:r>
              <a:rPr lang="zh-CN" altLang="en-US" sz="2200" b="1" kern="0" dirty="0">
                <a:solidFill>
                  <a:srgbClr val="005A9E"/>
                </a:solidFill>
                <a:latin typeface="+mn-ea"/>
                <a:cs typeface="+mn-ea"/>
              </a:rPr>
              <a:t>，且进修</a:t>
            </a:r>
            <a:r>
              <a:rPr lang="zh-CN" altLang="en-US" sz="2200" b="1" kern="0" dirty="0">
                <a:solidFill>
                  <a:srgbClr val="FF0000"/>
                </a:solidFill>
                <a:latin typeface="+mn-ea"/>
                <a:cs typeface="+mn-ea"/>
              </a:rPr>
              <a:t>时长大于等于半年</a:t>
            </a:r>
            <a:r>
              <a:rPr lang="zh-CN" altLang="en-US" sz="2200" b="1" kern="0" dirty="0">
                <a:solidFill>
                  <a:srgbClr val="005A9E"/>
                </a:solidFill>
                <a:latin typeface="+mn-ea"/>
                <a:cs typeface="+mn-ea"/>
              </a:rPr>
              <a:t>。</a:t>
            </a:r>
            <a:endParaRPr lang="zh-CN" altLang="en-US" sz="2200" b="1" kern="0" dirty="0">
              <a:solidFill>
                <a:srgbClr val="005A9E"/>
              </a:solidFill>
              <a:latin typeface="+mn-ea"/>
              <a:cs typeface="+mn-ea"/>
            </a:endParaRPr>
          </a:p>
          <a:p>
            <a:r>
              <a:rPr lang="zh-CN" altLang="en-US" sz="2200" b="1" kern="0" dirty="0">
                <a:solidFill>
                  <a:srgbClr val="005A9E"/>
                </a:solidFill>
                <a:latin typeface="+mn-ea"/>
                <a:cs typeface="+mn-ea"/>
              </a:rPr>
              <a:t>●</a:t>
            </a:r>
            <a:r>
              <a:rPr lang="zh-CN" altLang="en-US" sz="2200" b="1" kern="0" dirty="0">
                <a:solidFill>
                  <a:srgbClr val="FF0000"/>
                </a:solidFill>
                <a:latin typeface="+mn-ea"/>
                <a:cs typeface="+mn-ea"/>
              </a:rPr>
              <a:t>医院接受对口支援医院进修人数：</a:t>
            </a:r>
            <a:r>
              <a:rPr lang="zh-CN" altLang="en-US" sz="2200" b="1" kern="0" dirty="0">
                <a:solidFill>
                  <a:srgbClr val="005A9E"/>
                </a:solidFill>
                <a:latin typeface="+mn-ea"/>
                <a:cs typeface="+mn-ea"/>
              </a:rPr>
              <a:t>统计对口支援医院人员来医院完成进修的人数。</a:t>
            </a:r>
            <a:r>
              <a:rPr lang="zh-CN" altLang="en-US" sz="2200" b="1" kern="0" dirty="0">
                <a:solidFill>
                  <a:srgbClr val="FF0000"/>
                </a:solidFill>
                <a:latin typeface="+mn-ea"/>
                <a:cs typeface="+mn-ea"/>
              </a:rPr>
              <a:t>统计范围：</a:t>
            </a:r>
            <a:r>
              <a:rPr lang="zh-CN" altLang="en-US" sz="2200" b="1" kern="0" dirty="0">
                <a:solidFill>
                  <a:srgbClr val="005A9E"/>
                </a:solidFill>
                <a:latin typeface="+mn-ea"/>
                <a:cs typeface="+mn-ea"/>
              </a:rPr>
              <a:t>仅统计报告期年度内结束进修并返回原单位独立工作，总进修时长大于等于半年的人员。如果进修人员所在医院既是对口支援医院也是医联体内医院，进修人员可重复统计。</a:t>
            </a:r>
            <a:endParaRPr lang="en-US" altLang="zh-CN" sz="2200" b="1" kern="0" dirty="0">
              <a:solidFill>
                <a:srgbClr val="005A9E"/>
              </a:solidFill>
              <a:latin typeface="+mn-ea"/>
              <a:cs typeface="+mn-ea"/>
            </a:endParaRPr>
          </a:p>
          <a:p>
            <a:r>
              <a:rPr lang="zh-CN" altLang="en-US" sz="2200" b="1" kern="0" dirty="0">
                <a:solidFill>
                  <a:srgbClr val="005A9E"/>
                </a:solidFill>
                <a:latin typeface="+mn-ea"/>
                <a:cs typeface="+mn-ea"/>
              </a:rPr>
              <a:t>●</a:t>
            </a:r>
            <a:r>
              <a:rPr lang="zh-CN" altLang="en-US" sz="2200" b="1" kern="0" dirty="0">
                <a:solidFill>
                  <a:srgbClr val="FF0000"/>
                </a:solidFill>
                <a:latin typeface="+mn-ea"/>
                <a:cs typeface="+mn-ea"/>
              </a:rPr>
              <a:t>医院接受医联体内医院人员进修人数：</a:t>
            </a:r>
            <a:r>
              <a:rPr lang="zh-CN" altLang="en-US" sz="2200" b="1" kern="0" dirty="0">
                <a:solidFill>
                  <a:srgbClr val="005A9E"/>
                </a:solidFill>
                <a:latin typeface="+mn-ea"/>
                <a:cs typeface="+mn-ea"/>
              </a:rPr>
              <a:t>统计医联体内医院人员来医院完成进修的人数。</a:t>
            </a:r>
            <a:r>
              <a:rPr lang="zh-CN" altLang="en-US" sz="2200" b="1" kern="0" dirty="0">
                <a:solidFill>
                  <a:srgbClr val="FF0000"/>
                </a:solidFill>
                <a:latin typeface="+mn-ea"/>
                <a:cs typeface="+mn-ea"/>
              </a:rPr>
              <a:t>统计范围</a:t>
            </a:r>
            <a:r>
              <a:rPr lang="zh-CN" altLang="en-US" sz="2200" b="1" kern="0" dirty="0">
                <a:solidFill>
                  <a:srgbClr val="005A9E"/>
                </a:solidFill>
                <a:latin typeface="+mn-ea"/>
                <a:cs typeface="+mn-ea"/>
              </a:rPr>
              <a:t>：仅统计报告期年度内结束进修并返回原单位独立工作，总进修时长大于等于半年的人员。如果进修人员所在医院既是对口支援医院也是医联体内医院，进修人员可重复统计。</a:t>
            </a:r>
            <a:endParaRPr lang="en-US" altLang="zh-CN" sz="2200" b="1" kern="0" dirty="0">
              <a:solidFill>
                <a:srgbClr val="005A9E"/>
              </a:solidFill>
              <a:latin typeface="+mn-ea"/>
              <a:cs typeface="+mn-ea"/>
            </a:endParaRPr>
          </a:p>
          <a:p>
            <a:r>
              <a:rPr lang="zh-CN" altLang="en-US" sz="2200" b="1" kern="0" dirty="0">
                <a:solidFill>
                  <a:srgbClr val="005A9E"/>
                </a:solidFill>
                <a:latin typeface="+mn-ea"/>
                <a:cs typeface="+mn-ea"/>
              </a:rPr>
              <a:t>●</a:t>
            </a:r>
            <a:r>
              <a:rPr lang="zh-CN" altLang="en-US" sz="2200" b="1" kern="0" dirty="0">
                <a:solidFill>
                  <a:srgbClr val="FF0000"/>
                </a:solidFill>
                <a:latin typeface="+mn-ea"/>
                <a:cs typeface="+mn-ea"/>
              </a:rPr>
              <a:t>医院接受其他医院人员进修人数：</a:t>
            </a:r>
            <a:r>
              <a:rPr lang="zh-CN" altLang="en-US" sz="2200" b="1" kern="0" dirty="0">
                <a:solidFill>
                  <a:srgbClr val="005A9E"/>
                </a:solidFill>
                <a:latin typeface="+mn-ea"/>
                <a:cs typeface="+mn-ea"/>
              </a:rPr>
              <a:t> 统计其他二级、三级医院、基层医疗卫生机构（主要包括乡镇卫生院、社区卫生服务中心（站）、村卫生室、医务室、门诊部（所）和军队基层卫生机构等）人员来医院完成进修人数。</a:t>
            </a:r>
            <a:r>
              <a:rPr lang="zh-CN" altLang="en-US" sz="2200" b="1" kern="0" dirty="0">
                <a:solidFill>
                  <a:srgbClr val="FF0000"/>
                </a:solidFill>
                <a:latin typeface="+mn-ea"/>
                <a:cs typeface="+mn-ea"/>
              </a:rPr>
              <a:t>统计范围：</a:t>
            </a:r>
            <a:r>
              <a:rPr lang="zh-CN" altLang="en-US" sz="2200" b="1" kern="0" dirty="0">
                <a:solidFill>
                  <a:srgbClr val="005A9E"/>
                </a:solidFill>
                <a:latin typeface="+mn-ea"/>
                <a:cs typeface="+mn-ea"/>
              </a:rPr>
              <a:t>仅统计报告期年度内结束进修，总进修时长大于等于半年的人员。</a:t>
            </a:r>
            <a:endParaRPr lang="zh-CN" altLang="en-US" sz="2200" b="1" kern="0" dirty="0">
              <a:solidFill>
                <a:srgbClr val="005A9E"/>
              </a:solidFill>
              <a:latin typeface="+mn-ea"/>
              <a:cs typeface="+mn-ea"/>
            </a:endParaRPr>
          </a:p>
        </p:txBody>
      </p:sp>
      <p:sp>
        <p:nvSpPr>
          <p:cNvPr id="10" name="文本框 9"/>
          <p:cNvSpPr txBox="1"/>
          <p:nvPr/>
        </p:nvSpPr>
        <p:spPr>
          <a:xfrm>
            <a:off x="514302" y="1326297"/>
            <a:ext cx="3204640"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11" name="文本框 10"/>
          <p:cNvSpPr txBox="1"/>
          <p:nvPr/>
        </p:nvSpPr>
        <p:spPr>
          <a:xfrm>
            <a:off x="278486" y="988297"/>
            <a:ext cx="1856280" cy="275460"/>
          </a:xfrm>
          <a:prstGeom prst="rect">
            <a:avLst/>
          </a:prstGeom>
          <a:noFill/>
          <a:ln w="28575">
            <a:solidFill>
              <a:srgbClr val="FF0000"/>
            </a:solidFill>
          </a:ln>
        </p:spPr>
        <p:txBody>
          <a:bodyPr wrap="square" rtlCol="0">
            <a:spAutoFit/>
          </a:bodyPr>
          <a:lstStyle/>
          <a:p>
            <a:pPr>
              <a:lnSpc>
                <a:spcPts val="1200"/>
              </a:lnSpc>
            </a:pPr>
            <a:endParaRPr lang="zh-CN" altLang="en-US" sz="1050" dirty="0"/>
          </a:p>
        </p:txBody>
      </p:sp>
      <p:sp>
        <p:nvSpPr>
          <p:cNvPr id="4" name="文本框 3"/>
          <p:cNvSpPr txBox="1"/>
          <p:nvPr/>
        </p:nvSpPr>
        <p:spPr>
          <a:xfrm>
            <a:off x="1011821" y="1672554"/>
            <a:ext cx="2995153" cy="275460"/>
          </a:xfrm>
          <a:prstGeom prst="rect">
            <a:avLst/>
          </a:prstGeom>
          <a:noFill/>
          <a:ln w="28575">
            <a:solidFill>
              <a:srgbClr val="FF0000"/>
            </a:solidFill>
          </a:ln>
        </p:spPr>
        <p:txBody>
          <a:bodyPr wrap="square" rtlCol="0">
            <a:spAutoFit/>
          </a:bodyPr>
          <a:lstStyle/>
          <a:p>
            <a:pPr>
              <a:lnSpc>
                <a:spcPts val="1200"/>
              </a:lnSpc>
            </a:pPr>
            <a:endParaRPr lang="zh-CN" altLang="en-US" sz="2000" dirty="0"/>
          </a:p>
        </p:txBody>
      </p:sp>
      <p:sp>
        <p:nvSpPr>
          <p:cNvPr id="13" name="文本框 12"/>
          <p:cNvSpPr txBox="1"/>
          <p:nvPr/>
        </p:nvSpPr>
        <p:spPr>
          <a:xfrm>
            <a:off x="1011821" y="2028637"/>
            <a:ext cx="2995152" cy="302519"/>
          </a:xfrm>
          <a:prstGeom prst="rect">
            <a:avLst/>
          </a:prstGeom>
          <a:noFill/>
          <a:ln w="28575">
            <a:solidFill>
              <a:srgbClr val="FF0000"/>
            </a:solidFill>
          </a:ln>
        </p:spPr>
        <p:txBody>
          <a:bodyPr wrap="square" rtlCol="0">
            <a:spAutoFit/>
          </a:bodyPr>
          <a:lstStyle/>
          <a:p>
            <a:pPr>
              <a:lnSpc>
                <a:spcPts val="1200"/>
              </a:lnSpc>
            </a:pPr>
            <a:endParaRPr lang="zh-CN" altLang="en-US" sz="280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3" name="TextBox 43"/>
          <p:cNvSpPr txBox="1">
            <a:spLocks noChangeArrowheads="1"/>
          </p:cNvSpPr>
          <p:nvPr/>
        </p:nvSpPr>
        <p:spPr bwMode="auto">
          <a:xfrm>
            <a:off x="2339365" y="173603"/>
            <a:ext cx="9851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3-1</a:t>
            </a:r>
            <a:r>
              <a:rPr lang="zh-CN" altLang="en-US" sz="2800" b="1" dirty="0">
                <a:latin typeface="微软雅黑" panose="020B0503020204020204" pitchFamily="34" charset="-122"/>
                <a:ea typeface="微软雅黑" panose="020B0503020204020204" pitchFamily="34" charset="-122"/>
              </a:rPr>
              <a:t>中医类医院教育情况调查表</a:t>
            </a:r>
            <a:r>
              <a:rPr lang="zh-CN" altLang="en-US" sz="2800" b="1" dirty="0">
                <a:latin typeface="微软雅黑" panose="020B0503020204020204" pitchFamily="34" charset="-122"/>
              </a:rPr>
              <a:t>”</a:t>
            </a:r>
            <a:endParaRPr lang="en-US" altLang="zh-CN" sz="2800" b="1" dirty="0">
              <a:latin typeface="微软雅黑" panose="020B0503020204020204" pitchFamily="34" charset="-122"/>
            </a:endParaRPr>
          </a:p>
        </p:txBody>
      </p:sp>
    </p:spTree>
  </p:cSld>
  <p:clrMapOvr>
    <a:masterClrMapping/>
  </p:clrMapOvr>
  <p:transition spd="slow" advClick="0" advTm="0">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560" y="951230"/>
            <a:ext cx="5505450" cy="5908675"/>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378960" y="951230"/>
            <a:ext cx="7788275" cy="5875655"/>
          </a:xfrm>
          <a:prstGeom prst="rect">
            <a:avLst/>
          </a:prstGeom>
          <a:solidFill>
            <a:schemeClr val="bg1"/>
          </a:solidFill>
          <a:ln w="19050">
            <a:solidFill>
              <a:srgbClr val="FF0000"/>
            </a:solidFill>
          </a:ln>
        </p:spPr>
        <p:txBody>
          <a:bodyPr wrap="square" rtlCol="0">
            <a:noAutofit/>
          </a:bodyPr>
          <a:lstStyle/>
          <a:p>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各级师承教育指导老师人数</a:t>
            </a:r>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各级</a:t>
            </a:r>
            <a:r>
              <a:rPr lang="zh-CN" altLang="en-US" sz="2000" b="1" kern="0" dirty="0">
                <a:solidFill>
                  <a:srgbClr val="005A9E"/>
                </a:solidFill>
                <a:latin typeface="+mn-ea"/>
                <a:cs typeface="+mn-ea"/>
              </a:rPr>
              <a:t>包括</a:t>
            </a:r>
            <a:r>
              <a:rPr lang="zh-CN" altLang="en-US" sz="2000" b="1" kern="0" dirty="0">
                <a:solidFill>
                  <a:srgbClr val="FF0000"/>
                </a:solidFill>
                <a:latin typeface="+mn-ea"/>
                <a:cs typeface="+mn-ea"/>
              </a:rPr>
              <a:t>国家级、省级、地市级、区县级、院级</a:t>
            </a:r>
            <a:r>
              <a:rPr lang="zh-CN" altLang="en-US" sz="2000" b="1" kern="0" dirty="0">
                <a:solidFill>
                  <a:srgbClr val="005A9E"/>
                </a:solidFill>
                <a:latin typeface="+mn-ea"/>
                <a:cs typeface="+mn-ea"/>
              </a:rPr>
              <a:t>，如果同一人同时承担国家级、省级、区县级、院级或同级不同批次的指导老师，</a:t>
            </a:r>
            <a:r>
              <a:rPr lang="zh-CN" altLang="en-US" sz="2000" b="1" kern="0" dirty="0">
                <a:solidFill>
                  <a:srgbClr val="FF0000"/>
                </a:solidFill>
                <a:latin typeface="+mn-ea"/>
                <a:cs typeface="+mn-ea"/>
              </a:rPr>
              <a:t>按 </a:t>
            </a:r>
            <a:r>
              <a:rPr lang="en-US" altLang="zh-CN" sz="2000" b="1" kern="0" dirty="0">
                <a:solidFill>
                  <a:srgbClr val="FF0000"/>
                </a:solidFill>
                <a:latin typeface="+mn-ea"/>
                <a:cs typeface="+mn-ea"/>
              </a:rPr>
              <a:t>1 </a:t>
            </a:r>
            <a:r>
              <a:rPr lang="zh-CN" altLang="en-US" sz="2000" b="1" kern="0" dirty="0">
                <a:solidFill>
                  <a:srgbClr val="FF0000"/>
                </a:solidFill>
                <a:latin typeface="+mn-ea"/>
                <a:cs typeface="+mn-ea"/>
              </a:rPr>
              <a:t>人统计</a:t>
            </a:r>
            <a:r>
              <a:rPr lang="zh-CN" altLang="en-US" sz="2000" b="1" kern="0" dirty="0">
                <a:solidFill>
                  <a:srgbClr val="005A9E"/>
                </a:solidFill>
                <a:latin typeface="+mn-ea"/>
                <a:cs typeface="+mn-ea"/>
              </a:rPr>
              <a:t>，不可重复。</a:t>
            </a:r>
            <a:r>
              <a:rPr lang="zh-CN" altLang="en-US" sz="2000" b="1" kern="0" dirty="0">
                <a:solidFill>
                  <a:srgbClr val="FF0000"/>
                </a:solidFill>
                <a:latin typeface="+mn-ea"/>
                <a:cs typeface="+mn-ea"/>
              </a:rPr>
              <a:t>省级以上</a:t>
            </a:r>
            <a:r>
              <a:rPr lang="zh-CN" altLang="en-US" sz="2000" b="1" kern="0" dirty="0">
                <a:solidFill>
                  <a:srgbClr val="005A9E"/>
                </a:solidFill>
                <a:latin typeface="+mn-ea"/>
                <a:cs typeface="+mn-ea"/>
              </a:rPr>
              <a:t>指国家和省级中医药主管部门开展的师承教育项目指导老师， 如全国老中医药专家学术经验继承工作的指导老师。</a:t>
            </a:r>
            <a:r>
              <a:rPr lang="zh-CN" altLang="en-US" sz="2000" b="1" kern="0" dirty="0">
                <a:solidFill>
                  <a:srgbClr val="FF0000"/>
                </a:solidFill>
                <a:latin typeface="+mn-ea"/>
                <a:cs typeface="+mn-ea"/>
              </a:rPr>
              <a:t>地市级及以下</a:t>
            </a:r>
            <a:r>
              <a:rPr lang="zh-CN" altLang="en-US" sz="2000" b="1" kern="0" dirty="0">
                <a:solidFill>
                  <a:srgbClr val="005A9E"/>
                </a:solidFill>
                <a:latin typeface="+mn-ea"/>
                <a:cs typeface="+mn-ea"/>
              </a:rPr>
              <a:t>指地市级和区县级中医药主管部门开展的师承教育项目指导老师。</a:t>
            </a:r>
            <a:r>
              <a:rPr lang="zh-CN" altLang="en-US" sz="2000" b="1" kern="0" dirty="0">
                <a:solidFill>
                  <a:srgbClr val="FF0000"/>
                </a:solidFill>
                <a:latin typeface="+mn-ea"/>
                <a:cs typeface="+mn-ea"/>
              </a:rPr>
              <a:t>院级</a:t>
            </a:r>
            <a:r>
              <a:rPr lang="zh-CN" altLang="en-US" sz="2000" b="1" kern="0" dirty="0">
                <a:solidFill>
                  <a:srgbClr val="005A9E"/>
                </a:solidFill>
                <a:latin typeface="+mn-ea"/>
                <a:cs typeface="+mn-ea"/>
              </a:rPr>
              <a:t>指医院内部开展的师承教育项目指导老师。 </a:t>
            </a:r>
            <a:endParaRPr lang="en-US" altLang="zh-CN" sz="2000" b="1" kern="0" dirty="0">
              <a:solidFill>
                <a:srgbClr val="FF0000"/>
              </a:solidFill>
              <a:latin typeface="+mn-ea"/>
              <a:cs typeface="+mn-ea"/>
            </a:endParaRPr>
          </a:p>
          <a:p>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参加省级及以上师承教育人数</a:t>
            </a:r>
            <a:r>
              <a:rPr lang="zh-CN" altLang="en-US" sz="2000" b="1" kern="0" dirty="0">
                <a:solidFill>
                  <a:srgbClr val="005A9E"/>
                </a:solidFill>
                <a:latin typeface="+mn-ea"/>
                <a:cs typeface="+mn-ea"/>
              </a:rPr>
              <a:t>：入选省级及以上师承学习并获得结业证书的人员数。如果同一人同时作为国家级、省级或同级不同批次的继承人，</a:t>
            </a:r>
            <a:r>
              <a:rPr lang="zh-CN" altLang="en-US" sz="2000" b="1" kern="0" dirty="0">
                <a:solidFill>
                  <a:srgbClr val="FF0000"/>
                </a:solidFill>
                <a:latin typeface="+mn-ea"/>
                <a:cs typeface="+mn-ea"/>
              </a:rPr>
              <a:t>按</a:t>
            </a:r>
            <a:r>
              <a:rPr lang="en-US" altLang="zh-CN" sz="2000" b="1" kern="0" dirty="0">
                <a:solidFill>
                  <a:srgbClr val="FF0000"/>
                </a:solidFill>
                <a:latin typeface="+mn-ea"/>
                <a:cs typeface="+mn-ea"/>
              </a:rPr>
              <a:t>1 </a:t>
            </a:r>
            <a:r>
              <a:rPr lang="zh-CN" altLang="en-US" sz="2000" b="1" kern="0" dirty="0">
                <a:solidFill>
                  <a:srgbClr val="FF0000"/>
                </a:solidFill>
                <a:latin typeface="+mn-ea"/>
                <a:cs typeface="+mn-ea"/>
              </a:rPr>
              <a:t>人统计，不可重复</a:t>
            </a:r>
            <a:r>
              <a:rPr lang="zh-CN" altLang="en-US" sz="2000" b="1" kern="0" dirty="0">
                <a:solidFill>
                  <a:srgbClr val="005A9E"/>
                </a:solidFill>
                <a:latin typeface="+mn-ea"/>
                <a:cs typeface="+mn-ea"/>
              </a:rPr>
              <a:t>。</a:t>
            </a:r>
            <a:endParaRPr lang="zh-CN" altLang="en-US" sz="2000" b="1" kern="0" dirty="0">
              <a:solidFill>
                <a:srgbClr val="005A9E"/>
              </a:solidFill>
              <a:latin typeface="+mn-ea"/>
              <a:cs typeface="+mn-ea"/>
            </a:endParaRPr>
          </a:p>
          <a:p>
            <a:r>
              <a:rPr lang="zh-CN" altLang="en-US" sz="2000" b="1" kern="0" dirty="0">
                <a:solidFill>
                  <a:srgbClr val="005A9E"/>
                </a:solidFill>
                <a:latin typeface="+mn-ea"/>
                <a:cs typeface="+mn-ea"/>
              </a:rPr>
              <a:t>●发表的</a:t>
            </a:r>
            <a:r>
              <a:rPr lang="zh-CN" altLang="en-US" sz="2000" b="1" kern="0" dirty="0">
                <a:solidFill>
                  <a:srgbClr val="FF0000"/>
                </a:solidFill>
                <a:latin typeface="+mn-ea"/>
                <a:cs typeface="+mn-ea"/>
              </a:rPr>
              <a:t>教学</a:t>
            </a:r>
            <a:r>
              <a:rPr lang="zh-CN" altLang="en-US" sz="2000" b="1" kern="0" dirty="0">
                <a:solidFill>
                  <a:srgbClr val="005A9E"/>
                </a:solidFill>
                <a:latin typeface="+mn-ea"/>
                <a:cs typeface="+mn-ea"/>
              </a:rPr>
              <a:t>论文数：指医院为</a:t>
            </a:r>
            <a:r>
              <a:rPr lang="zh-CN" altLang="en-US" sz="2000" b="1" kern="0" dirty="0">
                <a:solidFill>
                  <a:srgbClr val="FF0000"/>
                </a:solidFill>
                <a:latin typeface="+mn-ea"/>
                <a:cs typeface="+mn-ea"/>
              </a:rPr>
              <a:t>第一作者或通讯作者</a:t>
            </a:r>
            <a:r>
              <a:rPr lang="zh-CN" altLang="en-US" sz="2000" b="1" kern="0" dirty="0">
                <a:solidFill>
                  <a:srgbClr val="005A9E"/>
                </a:solidFill>
                <a:latin typeface="+mn-ea"/>
                <a:cs typeface="+mn-ea"/>
              </a:rPr>
              <a:t>单位公开发表的教学文章数量。教学文章指在医学、教育相关期刊公开发表的与教学相关的文章。</a:t>
            </a:r>
            <a:endParaRPr lang="zh-CN" altLang="en-US" sz="2000" b="1" kern="0" dirty="0">
              <a:solidFill>
                <a:srgbClr val="005A9E"/>
              </a:solidFill>
              <a:latin typeface="+mn-ea"/>
              <a:cs typeface="+mn-ea"/>
            </a:endParaRPr>
          </a:p>
          <a:p>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重点学科、重点专科投入经费总金额：</a:t>
            </a:r>
            <a:r>
              <a:rPr lang="zh-CN" altLang="en-US" sz="2000" b="1" kern="0" dirty="0">
                <a:solidFill>
                  <a:srgbClr val="005A9E"/>
                </a:solidFill>
                <a:latin typeface="+mn-ea"/>
                <a:cs typeface="+mn-ea"/>
              </a:rPr>
              <a:t>指各级中医药主管部门拨付的及医院实际匹配的专项经费。</a:t>
            </a:r>
            <a:r>
              <a:rPr lang="zh-CN" altLang="en-US" sz="2000" b="1" kern="0" dirty="0">
                <a:solidFill>
                  <a:srgbClr val="FF0000"/>
                </a:solidFill>
                <a:latin typeface="+mn-ea"/>
                <a:cs typeface="+mn-ea"/>
              </a:rPr>
              <a:t>重点学（专）科经费</a:t>
            </a:r>
            <a:r>
              <a:rPr lang="zh-CN" altLang="en-US" sz="2000" b="1" kern="0" dirty="0">
                <a:solidFill>
                  <a:srgbClr val="005A9E"/>
                </a:solidFill>
                <a:latin typeface="+mn-ea"/>
                <a:cs typeface="+mn-ea"/>
              </a:rPr>
              <a:t>以</a:t>
            </a:r>
            <a:r>
              <a:rPr lang="zh-CN" altLang="en-US" sz="2000" b="1" kern="0" dirty="0">
                <a:solidFill>
                  <a:srgbClr val="FF0000"/>
                </a:solidFill>
                <a:latin typeface="+mn-ea"/>
                <a:cs typeface="+mn-ea"/>
              </a:rPr>
              <a:t>医院财务报表</a:t>
            </a:r>
            <a:r>
              <a:rPr lang="zh-CN" altLang="en-US" sz="2000" b="1" kern="0" dirty="0">
                <a:solidFill>
                  <a:srgbClr val="005A9E"/>
                </a:solidFill>
                <a:latin typeface="+mn-ea"/>
                <a:cs typeface="+mn-ea"/>
              </a:rPr>
              <a:t>能体现的项目为准，以</a:t>
            </a:r>
            <a:r>
              <a:rPr lang="zh-CN" altLang="en-US" sz="2000" b="1" kern="0" dirty="0">
                <a:solidFill>
                  <a:srgbClr val="FF0000"/>
                </a:solidFill>
                <a:latin typeface="+mn-ea"/>
                <a:cs typeface="+mn-ea"/>
              </a:rPr>
              <a:t>实际支出</a:t>
            </a:r>
            <a:r>
              <a:rPr lang="zh-CN" altLang="en-US" sz="2000" b="1" kern="0" dirty="0">
                <a:solidFill>
                  <a:srgbClr val="005A9E"/>
                </a:solidFill>
                <a:latin typeface="+mn-ea"/>
                <a:cs typeface="+mn-ea"/>
              </a:rPr>
              <a:t>为统一口径。</a:t>
            </a:r>
            <a:endParaRPr lang="zh-CN" altLang="en-US" sz="2000" b="1" kern="0" dirty="0">
              <a:solidFill>
                <a:srgbClr val="005A9E"/>
              </a:solidFill>
              <a:latin typeface="+mn-ea"/>
              <a:cs typeface="+mn-ea"/>
            </a:endParaRPr>
          </a:p>
          <a:p>
            <a:r>
              <a:rPr lang="zh-CN" altLang="en-US" sz="2000" b="1" kern="0" dirty="0">
                <a:solidFill>
                  <a:srgbClr val="005A9E"/>
                </a:solidFill>
                <a:latin typeface="+mn-ea"/>
                <a:cs typeface="+mn-ea"/>
              </a:rPr>
              <a:t>●</a:t>
            </a:r>
            <a:r>
              <a:rPr lang="zh-CN" altLang="en-US" sz="2000" b="1" kern="0" dirty="0">
                <a:solidFill>
                  <a:srgbClr val="FF0000"/>
                </a:solidFill>
                <a:latin typeface="+mn-ea"/>
                <a:cs typeface="+mn-ea"/>
              </a:rPr>
              <a:t>中医药科研成果转化总金额：</a:t>
            </a:r>
            <a:r>
              <a:rPr lang="zh-CN" altLang="en-US" sz="2000" b="1" kern="0" dirty="0">
                <a:solidFill>
                  <a:srgbClr val="005A9E"/>
                </a:solidFill>
                <a:latin typeface="+mn-ea"/>
                <a:cs typeface="+mn-ea"/>
              </a:rPr>
              <a:t>指本年度医院中医药科研成果转化合同、协议成交金额总数（以实际到账金额统计）。无科研转化，填“</a:t>
            </a:r>
            <a:r>
              <a:rPr lang="en-US" altLang="zh-CN" sz="2000" b="1" kern="0" dirty="0">
                <a:solidFill>
                  <a:srgbClr val="005A9E"/>
                </a:solidFill>
                <a:latin typeface="+mn-ea"/>
                <a:cs typeface="+mn-ea"/>
              </a:rPr>
              <a:t>0”</a:t>
            </a:r>
            <a:r>
              <a:rPr lang="zh-CN" altLang="en-US" sz="2000" b="1" kern="0" dirty="0">
                <a:solidFill>
                  <a:srgbClr val="005A9E"/>
                </a:solidFill>
                <a:latin typeface="+mn-ea"/>
                <a:cs typeface="+mn-ea"/>
              </a:rPr>
              <a:t>。</a:t>
            </a:r>
            <a:endParaRPr lang="zh-CN" altLang="en-US" sz="2000" b="1" kern="0" dirty="0">
              <a:solidFill>
                <a:srgbClr val="005A9E"/>
              </a:solidFill>
              <a:latin typeface="+mn-ea"/>
              <a:cs typeface="+mn-ea"/>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3" name="TextBox 43"/>
          <p:cNvSpPr txBox="1">
            <a:spLocks noChangeArrowheads="1"/>
          </p:cNvSpPr>
          <p:nvPr/>
        </p:nvSpPr>
        <p:spPr bwMode="auto">
          <a:xfrm>
            <a:off x="2339365" y="173603"/>
            <a:ext cx="9851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3-1</a:t>
            </a:r>
            <a:r>
              <a:rPr lang="zh-CN" altLang="en-US" sz="2800" b="1" dirty="0">
                <a:latin typeface="微软雅黑" panose="020B0503020204020204" pitchFamily="34" charset="-122"/>
                <a:ea typeface="微软雅黑" panose="020B0503020204020204" pitchFamily="34" charset="-122"/>
              </a:rPr>
              <a:t>中医类医院教育情况调查表</a:t>
            </a:r>
            <a:r>
              <a:rPr lang="zh-CN" altLang="en-US" sz="2800" b="1" dirty="0">
                <a:latin typeface="微软雅黑" panose="020B0503020204020204" pitchFamily="34" charset="-122"/>
              </a:rPr>
              <a:t>”</a:t>
            </a:r>
            <a:endParaRPr lang="en-US" altLang="zh-CN" sz="2800" b="1" dirty="0">
              <a:latin typeface="微软雅黑" panose="020B0503020204020204" pitchFamily="34" charset="-122"/>
            </a:endParaRPr>
          </a:p>
        </p:txBody>
      </p:sp>
      <p:sp>
        <p:nvSpPr>
          <p:cNvPr id="4" name="文本框 3"/>
          <p:cNvSpPr txBox="1"/>
          <p:nvPr/>
        </p:nvSpPr>
        <p:spPr>
          <a:xfrm>
            <a:off x="262558" y="4005858"/>
            <a:ext cx="3816424" cy="2764731"/>
          </a:xfrm>
          <a:prstGeom prst="rect">
            <a:avLst/>
          </a:prstGeom>
          <a:noFill/>
          <a:ln w="28575">
            <a:solidFill>
              <a:srgbClr val="FF0000"/>
            </a:solidFill>
          </a:ln>
        </p:spPr>
        <p:txBody>
          <a:bodyPr wrap="square" rtlCol="0">
            <a:spAutoFit/>
          </a:bodyPr>
          <a:lstStyle/>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en-US" altLang="zh-CN" sz="2800" dirty="0"/>
          </a:p>
          <a:p>
            <a:pPr>
              <a:lnSpc>
                <a:spcPts val="1200"/>
              </a:lnSpc>
            </a:pPr>
            <a:endParaRPr lang="zh-CN" altLang="en-US" sz="2800" dirty="0"/>
          </a:p>
        </p:txBody>
      </p:sp>
    </p:spTree>
  </p:cSld>
  <p:clrMapOvr>
    <a:masterClrMapping/>
  </p:clrMapOvr>
  <p:transition spd="slow" advClick="0" advTm="0">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1601614" y="946760"/>
            <a:ext cx="2880320" cy="2483034"/>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六边形 31"/>
          <p:cNvSpPr/>
          <p:nvPr/>
        </p:nvSpPr>
        <p:spPr>
          <a:xfrm>
            <a:off x="1" y="6406814"/>
            <a:ext cx="3041773" cy="452774"/>
          </a:xfrm>
          <a:prstGeom prst="hexagon">
            <a:avLst/>
          </a:prstGeom>
          <a:solidFill>
            <a:srgbClr val="38B1B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六边形 32"/>
          <p:cNvSpPr/>
          <p:nvPr/>
        </p:nvSpPr>
        <p:spPr>
          <a:xfrm>
            <a:off x="3041775" y="6406814"/>
            <a:ext cx="3063750" cy="45277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六边形 33"/>
          <p:cNvSpPr/>
          <p:nvPr/>
        </p:nvSpPr>
        <p:spPr>
          <a:xfrm>
            <a:off x="6095207" y="6406814"/>
            <a:ext cx="3047603" cy="45277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六边形 34"/>
          <p:cNvSpPr/>
          <p:nvPr/>
        </p:nvSpPr>
        <p:spPr>
          <a:xfrm>
            <a:off x="9142810" y="6406814"/>
            <a:ext cx="3047603" cy="45277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六边形 35"/>
          <p:cNvSpPr/>
          <p:nvPr/>
        </p:nvSpPr>
        <p:spPr>
          <a:xfrm flipV="1">
            <a:off x="0" y="0"/>
            <a:ext cx="3047603" cy="93401"/>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1250275" y="1329814"/>
            <a:ext cx="3582998" cy="2062087"/>
          </a:xfrm>
          <a:prstGeom prst="rect">
            <a:avLst/>
          </a:prstGeom>
          <a:noFill/>
        </p:spPr>
        <p:txBody>
          <a:bodyPr wrap="none" lIns="91423" tIns="45712" rIns="91423" bIns="45712"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800" b="0" i="0" u="none" strike="noStrike" kern="0" cap="none" spc="0" normalizeH="0" baseline="0" noProof="0" dirty="0">
                <a:ln>
                  <a:noFill/>
                </a:ln>
                <a:solidFill>
                  <a:srgbClr val="319095"/>
                </a:solidFill>
                <a:effectLst/>
                <a:uLnTx/>
                <a:uFillTx/>
                <a:latin typeface="Impact" panose="020B0806030902050204" pitchFamily="34" charset="0"/>
              </a:rPr>
              <a:t>2023</a:t>
            </a:r>
            <a:endParaRPr kumimoji="0" lang="zh-CN" altLang="en-US" sz="12800" b="0" i="0" u="none" strike="noStrike" kern="0" cap="none" spc="0" normalizeH="0" baseline="0" noProof="0" dirty="0">
              <a:ln>
                <a:noFill/>
              </a:ln>
              <a:solidFill>
                <a:srgbClr val="319095"/>
              </a:solidFill>
              <a:effectLst/>
              <a:uLnTx/>
              <a:uFillTx/>
              <a:latin typeface="Impact" panose="020B0806030902050204" pitchFamily="34" charset="0"/>
            </a:endParaRPr>
          </a:p>
        </p:txBody>
      </p:sp>
      <p:sp>
        <p:nvSpPr>
          <p:cNvPr id="42" name="矩形 41"/>
          <p:cNvSpPr/>
          <p:nvPr/>
        </p:nvSpPr>
        <p:spPr>
          <a:xfrm>
            <a:off x="3704885" y="4514127"/>
            <a:ext cx="4801280" cy="1015647"/>
          </a:xfrm>
          <a:prstGeom prst="rect">
            <a:avLst/>
          </a:prstGeom>
          <a:noFill/>
          <a:ln>
            <a:noFill/>
          </a:ln>
          <a:effectLst>
            <a:glow rad="1905000">
              <a:srgbClr val="F14124">
                <a:alpha val="40000"/>
              </a:srgbClr>
            </a:glow>
            <a:softEdge rad="1270000"/>
          </a:effectLst>
        </p:spPr>
        <p:txBody>
          <a:bodyPr wrap="none" lIns="91423" tIns="45712" rIns="91423" bIns="45712">
            <a:spAutoFit/>
          </a:bodyPr>
          <a:lstStyle/>
          <a:p>
            <a:pPr lvl="0" algn="ctr" defTabSz="914400"/>
            <a:r>
              <a:rPr lang="zh-CN" altLang="en-US" sz="6000" b="1" kern="0" dirty="0">
                <a:solidFill>
                  <a:schemeClr val="tx1">
                    <a:lumMod val="75000"/>
                    <a:lumOff val="25000"/>
                  </a:schemeClr>
                </a:solidFill>
                <a:latin typeface="微软雅黑" panose="020B0503020204020204" pitchFamily="34" charset="-122"/>
                <a:ea typeface="微软雅黑" panose="020B0503020204020204" pitchFamily="34" charset="-122"/>
              </a:rPr>
              <a:t>谢谢您的聆听</a:t>
            </a:r>
            <a:endParaRPr lang="zh-CN" altLang="en-US" sz="6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六边形 18"/>
          <p:cNvSpPr/>
          <p:nvPr/>
        </p:nvSpPr>
        <p:spPr>
          <a:xfrm flipV="1">
            <a:off x="3041774" y="2632"/>
            <a:ext cx="3047603" cy="93401"/>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六边形 19"/>
          <p:cNvSpPr/>
          <p:nvPr/>
        </p:nvSpPr>
        <p:spPr>
          <a:xfrm flipV="1">
            <a:off x="6083548" y="2632"/>
            <a:ext cx="3047603" cy="93401"/>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六边形 20"/>
          <p:cNvSpPr/>
          <p:nvPr/>
        </p:nvSpPr>
        <p:spPr>
          <a:xfrm flipV="1">
            <a:off x="9142810" y="2632"/>
            <a:ext cx="3047603" cy="93401"/>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11230" y="549474"/>
            <a:ext cx="5112568" cy="33109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
                                        <p:tgtEl>
                                          <p:spTgt spid="35"/>
                                        </p:tgtEl>
                                      </p:cBhvr>
                                    </p:animEffect>
                                  </p:childTnLst>
                                </p:cTn>
                              </p:par>
                            </p:childTnLst>
                          </p:cTn>
                        </p:par>
                        <p:par>
                          <p:cTn id="20" fill="hold">
                            <p:stCondLst>
                              <p:cond delay="500"/>
                            </p:stCondLst>
                            <p:childTnLst>
                              <p:par>
                                <p:cTn id="21" presetID="37"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700"/>
                                        <p:tgtEl>
                                          <p:spTgt spid="40"/>
                                        </p:tgtEl>
                                      </p:cBhvr>
                                    </p:animEffect>
                                    <p:anim calcmode="lin" valueType="num">
                                      <p:cBhvr>
                                        <p:cTn id="24" dur="700" fill="hold"/>
                                        <p:tgtEl>
                                          <p:spTgt spid="40"/>
                                        </p:tgtEl>
                                        <p:attrNameLst>
                                          <p:attrName>ppt_x</p:attrName>
                                        </p:attrNameLst>
                                      </p:cBhvr>
                                      <p:tavLst>
                                        <p:tav tm="0">
                                          <p:val>
                                            <p:strVal val="#ppt_x"/>
                                          </p:val>
                                        </p:tav>
                                        <p:tav tm="100000">
                                          <p:val>
                                            <p:strVal val="#ppt_x"/>
                                          </p:val>
                                        </p:tav>
                                      </p:tavLst>
                                    </p:anim>
                                    <p:anim calcmode="lin" valueType="num">
                                      <p:cBhvr>
                                        <p:cTn id="25" dur="630" decel="100000" fill="hold"/>
                                        <p:tgtEl>
                                          <p:spTgt spid="40"/>
                                        </p:tgtEl>
                                        <p:attrNameLst>
                                          <p:attrName>ppt_y</p:attrName>
                                        </p:attrNameLst>
                                      </p:cBhvr>
                                      <p:tavLst>
                                        <p:tav tm="0">
                                          <p:val>
                                            <p:strVal val="#ppt_y+1"/>
                                          </p:val>
                                        </p:tav>
                                        <p:tav tm="100000">
                                          <p:val>
                                            <p:strVal val="#ppt_y-.03"/>
                                          </p:val>
                                        </p:tav>
                                      </p:tavLst>
                                    </p:anim>
                                    <p:anim calcmode="lin" valueType="num">
                                      <p:cBhvr>
                                        <p:cTn id="26" dur="70" accel="100000" fill="hold">
                                          <p:stCondLst>
                                            <p:cond delay="630"/>
                                          </p:stCondLst>
                                        </p:cTn>
                                        <p:tgtEl>
                                          <p:spTgt spid="40"/>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6" presetClass="entr" presetSubtype="37"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outVertical)">
                                      <p:cBhvr>
                                        <p:cTn id="30" dur="1000"/>
                                        <p:tgtEl>
                                          <p:spTgt spid="4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2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2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40" grpId="0"/>
      <p:bldP spid="42" grpId="0"/>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6" name="TextBox 43"/>
          <p:cNvSpPr txBox="1">
            <a:spLocks noChangeArrowheads="1"/>
          </p:cNvSpPr>
          <p:nvPr/>
        </p:nvSpPr>
        <p:spPr bwMode="auto">
          <a:xfrm>
            <a:off x="2590428" y="18943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报表说明</a:t>
            </a:r>
            <a:endParaRPr lang="en-US" altLang="zh-CN" sz="2800" b="1" dirty="0">
              <a:solidFill>
                <a:schemeClr val="tx1">
                  <a:lumMod val="75000"/>
                  <a:lumOff val="25000"/>
                </a:schemeClr>
              </a:solidFill>
              <a:latin typeface="微软雅黑" panose="020B0503020204020204" pitchFamily="34" charset="-122"/>
            </a:endParaRPr>
          </a:p>
        </p:txBody>
      </p:sp>
      <p:sp>
        <p:nvSpPr>
          <p:cNvPr id="17" name="燕尾形 16"/>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334566" y="1773613"/>
            <a:ext cx="11521280" cy="4176461"/>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334566" y="1914727"/>
            <a:ext cx="11521280" cy="3869329"/>
          </a:xfrm>
          <a:prstGeom prst="rect">
            <a:avLst/>
          </a:prstGeom>
          <a:noFill/>
          <a:ln>
            <a:noFill/>
          </a:ln>
        </p:spPr>
        <p:txBody>
          <a:bodyPr wrap="square" rtlCol="0">
            <a:spAutoFit/>
          </a:bodyPr>
          <a:lstStyle/>
          <a:p>
            <a:pPr>
              <a:lnSpc>
                <a:spcPct val="150000"/>
              </a:lnSpc>
            </a:pPr>
            <a:r>
              <a:rPr lang="zh-CN" altLang="en-US" sz="2800" b="1" dirty="0">
                <a:solidFill>
                  <a:srgbClr val="FF0000"/>
                </a:solidFill>
                <a:latin typeface="幼圆" panose="02010509060101010101" pitchFamily="49" charset="-122"/>
                <a:ea typeface="幼圆" panose="02010509060101010101" pitchFamily="49" charset="-122"/>
              </a:rPr>
              <a:t>报表期别</a:t>
            </a:r>
            <a:r>
              <a:rPr lang="zh-CN" altLang="en-US" sz="2800" b="1" dirty="0">
                <a:latin typeface="幼圆" panose="02010509060101010101" pitchFamily="49" charset="-122"/>
                <a:ea typeface="幼圆" panose="02010509060101010101" pitchFamily="49" charset="-122"/>
              </a:rPr>
              <a:t>：年报（</a:t>
            </a:r>
            <a:r>
              <a:rPr lang="en-US" altLang="zh-CN" sz="2800" b="1" dirty="0">
                <a:latin typeface="幼圆" panose="02010509060101010101" pitchFamily="49" charset="-122"/>
                <a:ea typeface="幼圆" panose="02010509060101010101" pitchFamily="49" charset="-122"/>
              </a:rPr>
              <a:t>2023</a:t>
            </a:r>
            <a:r>
              <a:rPr lang="zh-CN" altLang="en-US" sz="2800" b="1" dirty="0">
                <a:latin typeface="幼圆" panose="02010509060101010101" pitchFamily="49" charset="-122"/>
                <a:ea typeface="幼圆" panose="02010509060101010101" pitchFamily="49" charset="-122"/>
              </a:rPr>
              <a:t>年</a:t>
            </a:r>
            <a:r>
              <a:rPr lang="en-US" altLang="zh-CN" sz="2800" b="1" dirty="0">
                <a:latin typeface="幼圆" panose="02010509060101010101" pitchFamily="49" charset="-122"/>
                <a:ea typeface="幼圆" panose="02010509060101010101" pitchFamily="49" charset="-122"/>
              </a:rPr>
              <a:t>1</a:t>
            </a:r>
            <a:r>
              <a:rPr lang="zh-CN" altLang="en-US" sz="2800" b="1" dirty="0">
                <a:latin typeface="幼圆" panose="02010509060101010101" pitchFamily="49" charset="-122"/>
                <a:ea typeface="幼圆" panose="02010509060101010101" pitchFamily="49" charset="-122"/>
              </a:rPr>
              <a:t>月</a:t>
            </a:r>
            <a:r>
              <a:rPr lang="en-US" altLang="zh-CN" sz="2800" b="1" dirty="0">
                <a:latin typeface="幼圆" panose="02010509060101010101" pitchFamily="49" charset="-122"/>
                <a:ea typeface="幼圆" panose="02010509060101010101" pitchFamily="49" charset="-122"/>
              </a:rPr>
              <a:t>1</a:t>
            </a:r>
            <a:r>
              <a:rPr lang="zh-CN" altLang="en-US" sz="2800" b="1" dirty="0">
                <a:latin typeface="幼圆" panose="02010509060101010101" pitchFamily="49" charset="-122"/>
                <a:ea typeface="幼圆" panose="02010509060101010101" pitchFamily="49" charset="-122"/>
              </a:rPr>
              <a:t>日</a:t>
            </a:r>
            <a:r>
              <a:rPr lang="en-US" altLang="zh-CN" sz="2800" b="1" dirty="0">
                <a:latin typeface="幼圆" panose="02010509060101010101" pitchFamily="49" charset="-122"/>
                <a:ea typeface="幼圆" panose="02010509060101010101" pitchFamily="49" charset="-122"/>
              </a:rPr>
              <a:t>-2023</a:t>
            </a:r>
            <a:r>
              <a:rPr lang="zh-CN" altLang="en-US" sz="2800" b="1" dirty="0">
                <a:latin typeface="幼圆" panose="02010509060101010101" pitchFamily="49" charset="-122"/>
                <a:ea typeface="幼圆" panose="02010509060101010101" pitchFamily="49" charset="-122"/>
              </a:rPr>
              <a:t>年</a:t>
            </a:r>
            <a:r>
              <a:rPr lang="en-US" altLang="zh-CN" sz="2800" b="1" dirty="0">
                <a:latin typeface="幼圆" panose="02010509060101010101" pitchFamily="49" charset="-122"/>
                <a:ea typeface="幼圆" panose="02010509060101010101" pitchFamily="49" charset="-122"/>
              </a:rPr>
              <a:t>12</a:t>
            </a:r>
            <a:r>
              <a:rPr lang="zh-CN" altLang="en-US" sz="2800" b="1" dirty="0">
                <a:latin typeface="幼圆" panose="02010509060101010101" pitchFamily="49" charset="-122"/>
                <a:ea typeface="幼圆" panose="02010509060101010101" pitchFamily="49" charset="-122"/>
              </a:rPr>
              <a:t>月</a:t>
            </a:r>
            <a:r>
              <a:rPr lang="en-US" altLang="zh-CN" sz="2800" b="1" dirty="0">
                <a:latin typeface="幼圆" panose="02010509060101010101" pitchFamily="49" charset="-122"/>
                <a:ea typeface="幼圆" panose="02010509060101010101" pitchFamily="49" charset="-122"/>
              </a:rPr>
              <a:t>31</a:t>
            </a:r>
            <a:r>
              <a:rPr lang="zh-CN" altLang="en-US" sz="2800" b="1" dirty="0">
                <a:latin typeface="幼圆" panose="02010509060101010101" pitchFamily="49" charset="-122"/>
                <a:ea typeface="幼圆" panose="02010509060101010101" pitchFamily="49" charset="-122"/>
              </a:rPr>
              <a:t>日）</a:t>
            </a:r>
            <a:endParaRPr lang="en-US" altLang="zh-CN" sz="2800" b="1" dirty="0">
              <a:latin typeface="幼圆" panose="02010509060101010101" pitchFamily="49" charset="-122"/>
              <a:ea typeface="幼圆" panose="02010509060101010101" pitchFamily="49" charset="-122"/>
            </a:endParaRPr>
          </a:p>
          <a:p>
            <a:pPr>
              <a:lnSpc>
                <a:spcPct val="150000"/>
              </a:lnSpc>
            </a:pPr>
            <a:r>
              <a:rPr lang="zh-CN" altLang="en-US" sz="2800" b="1" dirty="0">
                <a:solidFill>
                  <a:srgbClr val="FF0000"/>
                </a:solidFill>
                <a:latin typeface="幼圆" panose="02010509060101010101" pitchFamily="49" charset="-122"/>
                <a:ea typeface="幼圆" panose="02010509060101010101" pitchFamily="49" charset="-122"/>
              </a:rPr>
              <a:t>填报范围</a:t>
            </a:r>
            <a:r>
              <a:rPr lang="zh-CN" altLang="en-US" sz="2800" b="1" dirty="0">
                <a:latin typeface="幼圆" panose="02010509060101010101" pitchFamily="49" charset="-122"/>
                <a:ea typeface="幼圆" panose="02010509060101010101" pitchFamily="49" charset="-122"/>
              </a:rPr>
              <a:t>：中医类医院</a:t>
            </a:r>
            <a:r>
              <a:rPr lang="zh-CN" altLang="en-US" sz="2800" b="1" dirty="0">
                <a:solidFill>
                  <a:srgbClr val="FF0000"/>
                </a:solidFill>
                <a:latin typeface="幼圆" panose="02010509060101010101" pitchFamily="49" charset="-122"/>
                <a:ea typeface="幼圆" panose="02010509060101010101" pitchFamily="49" charset="-122"/>
              </a:rPr>
              <a:t>（第一名称、第二名称）</a:t>
            </a:r>
            <a:endParaRPr lang="en-US" altLang="zh-CN" sz="2800" b="1" dirty="0">
              <a:solidFill>
                <a:srgbClr val="FF0000"/>
              </a:solidFill>
              <a:latin typeface="幼圆" panose="02010509060101010101" pitchFamily="49" charset="-122"/>
              <a:ea typeface="幼圆" panose="02010509060101010101" pitchFamily="49" charset="-122"/>
            </a:endParaRPr>
          </a:p>
          <a:p>
            <a:pPr>
              <a:lnSpc>
                <a:spcPct val="150000"/>
              </a:lnSpc>
            </a:pPr>
            <a:r>
              <a:rPr lang="zh-CN" altLang="en-US" sz="2800" b="1" dirty="0">
                <a:solidFill>
                  <a:srgbClr val="FF0000"/>
                </a:solidFill>
                <a:latin typeface="幼圆" panose="02010509060101010101" pitchFamily="49" charset="-122"/>
                <a:ea typeface="幼圆" panose="02010509060101010101" pitchFamily="49" charset="-122"/>
              </a:rPr>
              <a:t>机构状态</a:t>
            </a:r>
            <a:r>
              <a:rPr lang="zh-CN" altLang="en-US" sz="2800" b="1" dirty="0">
                <a:latin typeface="幼圆" panose="02010509060101010101" pitchFamily="49" charset="-122"/>
                <a:ea typeface="幼圆" panose="02010509060101010101" pitchFamily="49" charset="-122"/>
              </a:rPr>
              <a:t>：</a:t>
            </a:r>
            <a:r>
              <a:rPr lang="en-US" altLang="zh-CN" sz="2800" b="1" dirty="0">
                <a:latin typeface="幼圆" panose="02010509060101010101" pitchFamily="49" charset="-122"/>
                <a:ea typeface="幼圆" panose="02010509060101010101" pitchFamily="49" charset="-122"/>
              </a:rPr>
              <a:t>2023</a:t>
            </a:r>
            <a:r>
              <a:rPr lang="zh-CN" altLang="en-US" sz="2800" b="1" dirty="0">
                <a:latin typeface="幼圆" panose="02010509060101010101" pitchFamily="49" charset="-122"/>
                <a:ea typeface="幼圆" panose="02010509060101010101" pitchFamily="49" charset="-122"/>
              </a:rPr>
              <a:t>年</a:t>
            </a:r>
            <a:r>
              <a:rPr lang="en-US" altLang="zh-CN" sz="2800" b="1" dirty="0">
                <a:latin typeface="幼圆" panose="02010509060101010101" pitchFamily="49" charset="-122"/>
                <a:ea typeface="幼圆" panose="02010509060101010101" pitchFamily="49" charset="-122"/>
              </a:rPr>
              <a:t>12</a:t>
            </a:r>
            <a:r>
              <a:rPr lang="zh-CN" altLang="en-US" sz="2800" b="1" dirty="0">
                <a:latin typeface="幼圆" panose="02010509060101010101" pitchFamily="49" charset="-122"/>
                <a:ea typeface="幼圆" panose="02010509060101010101" pitchFamily="49" charset="-122"/>
              </a:rPr>
              <a:t>月当月医院处于开业、筹建状态（若筹建状态，需要填报数据，如无业务数据可只填人员、床位等资源配备情况，或正式开业后再新增该机构）</a:t>
            </a:r>
            <a:endParaRPr lang="en-US" altLang="zh-CN" sz="2800" b="1" dirty="0">
              <a:latin typeface="幼圆" panose="02010509060101010101" pitchFamily="49" charset="-122"/>
              <a:ea typeface="幼圆" panose="02010509060101010101" pitchFamily="49" charset="-122"/>
            </a:endParaRPr>
          </a:p>
          <a:p>
            <a:pPr>
              <a:lnSpc>
                <a:spcPct val="150000"/>
              </a:lnSpc>
            </a:pPr>
            <a:r>
              <a:rPr lang="zh-CN" altLang="en-US" sz="2800" b="1" dirty="0">
                <a:solidFill>
                  <a:srgbClr val="FF0000"/>
                </a:solidFill>
                <a:latin typeface="幼圆" panose="02010509060101010101" pitchFamily="49" charset="-122"/>
                <a:ea typeface="幼圆" panose="02010509060101010101" pitchFamily="49" charset="-122"/>
              </a:rPr>
              <a:t>报送日期</a:t>
            </a:r>
            <a:r>
              <a:rPr lang="zh-CN" altLang="en-US" sz="2800" b="1" dirty="0">
                <a:latin typeface="幼圆" panose="02010509060101010101" pitchFamily="49" charset="-122"/>
                <a:ea typeface="幼圆" panose="02010509060101010101" pitchFamily="49" charset="-122"/>
              </a:rPr>
              <a:t>：</a:t>
            </a:r>
            <a:r>
              <a:rPr lang="en-US" altLang="zh-CN" sz="2800" b="1" dirty="0">
                <a:latin typeface="幼圆" panose="02010509060101010101" pitchFamily="49" charset="-122"/>
                <a:ea typeface="幼圆" panose="02010509060101010101" pitchFamily="49" charset="-122"/>
              </a:rPr>
              <a:t>2</a:t>
            </a:r>
            <a:r>
              <a:rPr lang="zh-CN" altLang="en-US" sz="2800" b="1" dirty="0">
                <a:latin typeface="幼圆" panose="02010509060101010101" pitchFamily="49" charset="-122"/>
                <a:ea typeface="幼圆" panose="02010509060101010101" pitchFamily="49" charset="-122"/>
              </a:rPr>
              <a:t>月</a:t>
            </a:r>
            <a:r>
              <a:rPr lang="en-US" altLang="zh-CN" sz="2800" b="1" dirty="0">
                <a:latin typeface="幼圆" panose="02010509060101010101" pitchFamily="49" charset="-122"/>
                <a:ea typeface="幼圆" panose="02010509060101010101" pitchFamily="49" charset="-122"/>
              </a:rPr>
              <a:t>20</a:t>
            </a:r>
            <a:r>
              <a:rPr lang="zh-CN" altLang="en-US" sz="2800" b="1" dirty="0">
                <a:latin typeface="幼圆" panose="02010509060101010101" pitchFamily="49" charset="-122"/>
                <a:ea typeface="幼圆" panose="02010509060101010101" pitchFamily="49" charset="-122"/>
              </a:rPr>
              <a:t>日前</a:t>
            </a:r>
            <a:endParaRPr lang="zh-CN" altLang="en-US" sz="2800" b="1" dirty="0">
              <a:latin typeface="幼圆" panose="02010509060101010101" pitchFamily="49" charset="-122"/>
              <a:ea typeface="幼圆" panose="02010509060101010101" pitchFamily="49"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Tree>
  </p:cSld>
  <p:clrMapOvr>
    <a:masterClrMapping/>
  </p:clrMapOvr>
  <p:transition spd="slow" advClick="0" advTm="0">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nvSpPr>
        <p:spPr bwMode="auto">
          <a:xfrm>
            <a:off x="2906289" y="2133650"/>
            <a:ext cx="799176" cy="697788"/>
          </a:xfrm>
          <a:prstGeom prst="rect">
            <a:avLst/>
          </a:prstGeom>
          <a:noFill/>
          <a:effectLst/>
        </p:spPr>
        <p:txBody>
          <a:bodyPr wrap="square" lIns="121898" tIns="60948" rIns="121898" bIns="60948">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3700" b="0" i="0" u="none" strike="noStrike" kern="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pitchFamily="34" charset="-122"/>
                <a:cs typeface="Arial" panose="020B0604020202020204" pitchFamily="34" charset="0"/>
              </a:rPr>
              <a:t>01</a:t>
            </a:r>
            <a:endParaRPr kumimoji="0" lang="zh-CN" altLang="en-US" sz="3700" b="0" i="0" u="none" strike="noStrike" kern="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nvCxnSpPr>
        <p:spPr>
          <a:xfrm>
            <a:off x="3785261" y="2204251"/>
            <a:ext cx="0" cy="556586"/>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3876527" y="2133650"/>
            <a:ext cx="3359815" cy="697788"/>
          </a:xfrm>
          <a:prstGeom prst="rect">
            <a:avLst/>
          </a:prstGeom>
          <a:noFill/>
          <a:effectLst/>
        </p:spPr>
        <p:txBody>
          <a:bodyPr wrap="square" lIns="121898" tIns="60948" rIns="121898" bIns="60948">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zh-CN" altLang="en-US" sz="37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机构库管理</a:t>
            </a:r>
            <a:endParaRPr kumimoji="0" lang="zh-CN" altLang="en-US" sz="37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6527254" y="2482544"/>
            <a:ext cx="2328424" cy="0"/>
          </a:xfrm>
          <a:prstGeom prst="line">
            <a:avLst/>
          </a:prstGeom>
          <a:noFill/>
          <a:ln w="9525" cap="flat" cmpd="sng" algn="ctr">
            <a:solidFill>
              <a:schemeClr val="tx1">
                <a:lumMod val="65000"/>
                <a:lumOff val="35000"/>
              </a:schemeClr>
            </a:solidFill>
            <a:prstDash val="dash"/>
            <a:tailEnd type="oval"/>
          </a:ln>
          <a:effectLst/>
        </p:spPr>
      </p:cxnSp>
      <p:sp>
        <p:nvSpPr>
          <p:cNvPr id="74" name="标题层"/>
          <p:cNvSpPr txBox="1"/>
          <p:nvPr/>
        </p:nvSpPr>
        <p:spPr bwMode="auto">
          <a:xfrm>
            <a:off x="8765499" y="2256789"/>
            <a:ext cx="875655" cy="400085"/>
          </a:xfrm>
          <a:prstGeom prst="rect">
            <a:avLst/>
          </a:prstGeom>
          <a:noFill/>
          <a:effectLst/>
        </p:spPr>
        <p:txBody>
          <a:bodyPr wrap="square" lIns="121898" tIns="60948" rIns="121898" bIns="60948">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pitchFamily="34" charset="-122"/>
                <a:cs typeface="Arial" panose="020B0604020202020204" pitchFamily="34" charset="0"/>
              </a:rPr>
              <a:t>P3</a:t>
            </a:r>
            <a:endParaRPr kumimoji="0" lang="zh-CN" altLang="en-US" sz="1800" b="0" i="0" u="none" strike="noStrike" kern="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sp>
        <p:nvSpPr>
          <p:cNvPr id="90" name="标题层"/>
          <p:cNvSpPr txBox="1"/>
          <p:nvPr/>
        </p:nvSpPr>
        <p:spPr bwMode="auto">
          <a:xfrm>
            <a:off x="2906289" y="3166883"/>
            <a:ext cx="799176" cy="697788"/>
          </a:xfrm>
          <a:prstGeom prst="rect">
            <a:avLst/>
          </a:prstGeom>
          <a:noFill/>
          <a:effectLst/>
        </p:spPr>
        <p:txBody>
          <a:bodyPr wrap="square" lIns="121898" tIns="60948" rIns="121898" bIns="60948">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3700" b="0" i="0" u="none" strike="noStrike" kern="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pitchFamily="34" charset="-122"/>
                <a:cs typeface="Arial" panose="020B0604020202020204" pitchFamily="34" charset="0"/>
              </a:rPr>
              <a:t>02</a:t>
            </a:r>
            <a:endParaRPr kumimoji="0" lang="zh-CN" altLang="en-US" sz="3700" b="0" i="0" u="none" strike="noStrike" kern="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nvCxnSpPr>
        <p:spPr>
          <a:xfrm>
            <a:off x="3785261" y="3237484"/>
            <a:ext cx="0" cy="556586"/>
          </a:xfrm>
          <a:prstGeom prst="line">
            <a:avLst/>
          </a:prstGeom>
          <a:noFill/>
          <a:ln w="9525" cap="flat" cmpd="sng" algn="ctr">
            <a:solidFill>
              <a:schemeClr val="tx1">
                <a:lumMod val="65000"/>
                <a:lumOff val="35000"/>
              </a:schemeClr>
            </a:solidFill>
            <a:prstDash val="solid"/>
          </a:ln>
          <a:effectLst/>
        </p:spPr>
      </p:cxnSp>
      <p:sp>
        <p:nvSpPr>
          <p:cNvPr id="92" name="标题层"/>
          <p:cNvSpPr txBox="1"/>
          <p:nvPr/>
        </p:nvSpPr>
        <p:spPr bwMode="auto">
          <a:xfrm>
            <a:off x="3876527" y="3166883"/>
            <a:ext cx="3359815" cy="697788"/>
          </a:xfrm>
          <a:prstGeom prst="rect">
            <a:avLst/>
          </a:prstGeom>
          <a:noFill/>
          <a:effectLst/>
        </p:spPr>
        <p:txBody>
          <a:bodyPr wrap="square" lIns="121898" tIns="60948" rIns="121898" bIns="60948">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zh-CN" altLang="en-US" sz="37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报表说明</a:t>
            </a:r>
            <a:endParaRPr kumimoji="0" lang="zh-CN" altLang="en-US" sz="37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cxnSp>
        <p:nvCxnSpPr>
          <p:cNvPr id="93" name="直接连接符 92"/>
          <p:cNvCxnSpPr/>
          <p:nvPr/>
        </p:nvCxnSpPr>
        <p:spPr>
          <a:xfrm>
            <a:off x="5993219" y="3515777"/>
            <a:ext cx="2862459" cy="0"/>
          </a:xfrm>
          <a:prstGeom prst="line">
            <a:avLst/>
          </a:prstGeom>
          <a:noFill/>
          <a:ln w="9525" cap="flat" cmpd="sng" algn="ctr">
            <a:solidFill>
              <a:schemeClr val="tx1">
                <a:lumMod val="65000"/>
                <a:lumOff val="35000"/>
              </a:schemeClr>
            </a:solidFill>
            <a:prstDash val="dash"/>
            <a:tailEnd type="oval"/>
          </a:ln>
          <a:effectLst/>
        </p:spPr>
      </p:cxnSp>
      <p:sp>
        <p:nvSpPr>
          <p:cNvPr id="94" name="标题层"/>
          <p:cNvSpPr txBox="1"/>
          <p:nvPr/>
        </p:nvSpPr>
        <p:spPr bwMode="auto">
          <a:xfrm>
            <a:off x="8765499" y="3290022"/>
            <a:ext cx="875655" cy="400085"/>
          </a:xfrm>
          <a:prstGeom prst="rect">
            <a:avLst/>
          </a:prstGeom>
          <a:noFill/>
          <a:effectLst/>
        </p:spPr>
        <p:txBody>
          <a:bodyPr wrap="square" lIns="121898" tIns="60948" rIns="121898" bIns="60948">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pitchFamily="34" charset="-122"/>
                <a:cs typeface="Arial" panose="020B0604020202020204" pitchFamily="34" charset="0"/>
              </a:rPr>
              <a:t>P6</a:t>
            </a:r>
            <a:endParaRPr kumimoji="0" lang="zh-CN" altLang="en-US" sz="1800" b="0" i="0" u="none" strike="noStrike" kern="0" cap="none"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sp>
        <p:nvSpPr>
          <p:cNvPr id="95" name="标题层"/>
          <p:cNvSpPr txBox="1"/>
          <p:nvPr/>
        </p:nvSpPr>
        <p:spPr bwMode="auto">
          <a:xfrm>
            <a:off x="2906289" y="4200116"/>
            <a:ext cx="799176" cy="697788"/>
          </a:xfrm>
          <a:prstGeom prst="rect">
            <a:avLst/>
          </a:prstGeom>
          <a:noFill/>
          <a:effectLst/>
        </p:spPr>
        <p:txBody>
          <a:bodyPr wrap="square" lIns="121898" tIns="60948" rIns="121898" bIns="60948">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3700" b="0" i="0" u="none" strike="noStrike" kern="0" cap="none" spc="0" normalizeH="0" baseline="0" noProof="0" dirty="0">
                <a:ln>
                  <a:noFill/>
                </a:ln>
                <a:solidFill>
                  <a:srgbClr val="319095"/>
                </a:solidFill>
                <a:effectLst/>
                <a:uLnTx/>
                <a:uFillTx/>
                <a:latin typeface="Impact" panose="020B0806030902050204" pitchFamily="34" charset="0"/>
                <a:ea typeface="微软雅黑" panose="020B0503020204020204" pitchFamily="34" charset="-122"/>
                <a:cs typeface="Arial" panose="020B0604020202020204" pitchFamily="34" charset="0"/>
              </a:rPr>
              <a:t>03</a:t>
            </a:r>
            <a:endParaRPr kumimoji="0" lang="zh-CN" altLang="en-US" sz="3700" b="0" i="0" u="none" strike="noStrike" kern="0" cap="none" spc="0" normalizeH="0" baseline="0" noProof="0" dirty="0">
              <a:ln>
                <a:noFill/>
              </a:ln>
              <a:solidFill>
                <a:srgbClr val="319095"/>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nvCxnSpPr>
        <p:spPr>
          <a:xfrm>
            <a:off x="3785261" y="4270717"/>
            <a:ext cx="0" cy="556586"/>
          </a:xfrm>
          <a:prstGeom prst="line">
            <a:avLst/>
          </a:prstGeom>
          <a:noFill/>
          <a:ln w="9525" cap="flat" cmpd="sng" algn="ctr">
            <a:solidFill>
              <a:schemeClr val="tx1">
                <a:lumMod val="65000"/>
                <a:lumOff val="35000"/>
              </a:schemeClr>
            </a:solidFill>
            <a:prstDash val="solid"/>
          </a:ln>
          <a:effectLst/>
        </p:spPr>
      </p:cxnSp>
      <p:sp>
        <p:nvSpPr>
          <p:cNvPr id="97" name="标题层"/>
          <p:cNvSpPr txBox="1"/>
          <p:nvPr/>
        </p:nvSpPr>
        <p:spPr bwMode="auto">
          <a:xfrm>
            <a:off x="3876527" y="4200116"/>
            <a:ext cx="3359815" cy="697788"/>
          </a:xfrm>
          <a:prstGeom prst="rect">
            <a:avLst/>
          </a:prstGeom>
          <a:noFill/>
          <a:effectLst/>
        </p:spPr>
        <p:txBody>
          <a:bodyPr wrap="square" lIns="121898" tIns="60948" rIns="121898" bIns="60948">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zh-CN" altLang="en-US" sz="3700" b="1" i="0" u="none" strike="noStrike" kern="0" cap="none" spc="0" normalizeH="0" baseline="0" noProof="0" dirty="0">
                <a:ln>
                  <a:noFill/>
                </a:ln>
                <a:solidFill>
                  <a:srgbClr val="319095"/>
                </a:solidFill>
                <a:effectLst/>
                <a:uLnTx/>
                <a:uFillTx/>
                <a:latin typeface="微软雅黑" panose="020B0503020204020204" pitchFamily="34" charset="-122"/>
                <a:ea typeface="微软雅黑" panose="020B0503020204020204" pitchFamily="34" charset="-122"/>
              </a:rPr>
              <a:t>重点指标解释</a:t>
            </a:r>
            <a:endParaRPr kumimoji="0" lang="zh-CN" altLang="en-US" sz="3700" b="1" i="0" u="none" strike="noStrike" kern="0" cap="none" spc="0" normalizeH="0" baseline="0" noProof="0" dirty="0">
              <a:ln>
                <a:noFill/>
              </a:ln>
              <a:solidFill>
                <a:srgbClr val="319095"/>
              </a:solidFill>
              <a:effectLst/>
              <a:uLnTx/>
              <a:uFillTx/>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6887294" y="4549010"/>
            <a:ext cx="1968384" cy="0"/>
          </a:xfrm>
          <a:prstGeom prst="line">
            <a:avLst/>
          </a:prstGeom>
          <a:noFill/>
          <a:ln w="9525" cap="flat" cmpd="sng" algn="ctr">
            <a:solidFill>
              <a:schemeClr val="tx1">
                <a:lumMod val="65000"/>
                <a:lumOff val="35000"/>
              </a:schemeClr>
            </a:solidFill>
            <a:prstDash val="dash"/>
            <a:tailEnd type="oval"/>
          </a:ln>
          <a:effectLst/>
        </p:spPr>
      </p:cxnSp>
      <p:sp>
        <p:nvSpPr>
          <p:cNvPr id="99" name="标题层"/>
          <p:cNvSpPr txBox="1"/>
          <p:nvPr/>
        </p:nvSpPr>
        <p:spPr bwMode="auto">
          <a:xfrm>
            <a:off x="8765499" y="4323255"/>
            <a:ext cx="875655" cy="400085"/>
          </a:xfrm>
          <a:prstGeom prst="rect">
            <a:avLst/>
          </a:prstGeom>
          <a:noFill/>
          <a:effectLst/>
        </p:spPr>
        <p:txBody>
          <a:bodyPr wrap="square" lIns="121898" tIns="60948" rIns="121898" bIns="60948">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319095"/>
                </a:solidFill>
                <a:effectLst/>
                <a:uLnTx/>
                <a:uFillTx/>
                <a:latin typeface="Impact" panose="020B0806030902050204" pitchFamily="34" charset="0"/>
                <a:ea typeface="微软雅黑" panose="020B0503020204020204" pitchFamily="34" charset="-122"/>
                <a:cs typeface="Arial" panose="020B0604020202020204" pitchFamily="34" charset="0"/>
              </a:rPr>
              <a:t>P9</a:t>
            </a:r>
            <a:endParaRPr kumimoji="0" lang="zh-CN" altLang="en-US" sz="1800" b="0" i="0" u="none" strike="noStrike" kern="0" cap="none" spc="0" normalizeH="0" baseline="0" noProof="0" dirty="0">
              <a:ln>
                <a:noFill/>
              </a:ln>
              <a:solidFill>
                <a:srgbClr val="319095"/>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sp>
        <p:nvSpPr>
          <p:cNvPr id="31" name="矩形 30"/>
          <p:cNvSpPr/>
          <p:nvPr/>
        </p:nvSpPr>
        <p:spPr>
          <a:xfrm>
            <a:off x="0" y="0"/>
            <a:ext cx="12192000" cy="1125538"/>
          </a:xfrm>
          <a:prstGeom prst="rect">
            <a:avLst/>
          </a:prstGeom>
          <a:solidFill>
            <a:srgbClr val="319095"/>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32" name="矩形 31"/>
          <p:cNvSpPr/>
          <p:nvPr/>
        </p:nvSpPr>
        <p:spPr>
          <a:xfrm>
            <a:off x="3774410" y="212081"/>
            <a:ext cx="4641592" cy="76944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目录 </a:t>
            </a:r>
            <a:r>
              <a:rPr kumimoji="0" lang="en-US" altLang="zh-CN" sz="4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CONTENTS</a:t>
            </a:r>
            <a:endParaRPr kumimoji="0" lang="en-US" altLang="zh-CN" sz="4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24" name="组合 23"/>
          <p:cNvGrpSpPr/>
          <p:nvPr/>
        </p:nvGrpSpPr>
        <p:grpSpPr>
          <a:xfrm>
            <a:off x="0" y="6615474"/>
            <a:ext cx="12190412" cy="244114"/>
            <a:chOff x="-42912" y="6615474"/>
            <a:chExt cx="12190412" cy="244114"/>
          </a:xfrm>
        </p:grpSpPr>
        <p:sp>
          <p:nvSpPr>
            <p:cNvPr id="25" name="六边形 24"/>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8" name="六边形 27"/>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400"/>
                                        <p:tgtEl>
                                          <p:spTgt spid="74"/>
                                        </p:tgtEl>
                                        <p:attrNameLst>
                                          <p:attrName>ppt_y</p:attrName>
                                        </p:attrNameLst>
                                      </p:cBhvr>
                                      <p:tavLst>
                                        <p:tav tm="0">
                                          <p:val>
                                            <p:strVal val="#ppt_y+#ppt_h*1.125000"/>
                                          </p:val>
                                        </p:tav>
                                        <p:tav tm="100000">
                                          <p:val>
                                            <p:strVal val="#ppt_y"/>
                                          </p:val>
                                        </p:tav>
                                      </p:tavLst>
                                    </p:anim>
                                    <p:animEffect transition="in" filter="wipe(up)">
                                      <p:cBhvr>
                                        <p:cTn id="35" dur="400"/>
                                        <p:tgtEl>
                                          <p:spTgt spid="74"/>
                                        </p:tgtEl>
                                      </p:cBhvr>
                                    </p:animEffect>
                                  </p:childTnLst>
                                </p:cTn>
                              </p:par>
                            </p:childTnLst>
                          </p:cTn>
                        </p:par>
                        <p:par>
                          <p:cTn id="36" fill="hold">
                            <p:stCondLst>
                              <p:cond delay="3500"/>
                            </p:stCondLst>
                            <p:childTnLst>
                              <p:par>
                                <p:cTn id="37" presetID="47" presetClass="entr" presetSubtype="0"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600"/>
                                        <p:tgtEl>
                                          <p:spTgt spid="91"/>
                                        </p:tgtEl>
                                      </p:cBhvr>
                                    </p:animEffect>
                                    <p:anim calcmode="lin" valueType="num">
                                      <p:cBhvr>
                                        <p:cTn id="40" dur="600" fill="hold"/>
                                        <p:tgtEl>
                                          <p:spTgt spid="91"/>
                                        </p:tgtEl>
                                        <p:attrNameLst>
                                          <p:attrName>ppt_x</p:attrName>
                                        </p:attrNameLst>
                                      </p:cBhvr>
                                      <p:tavLst>
                                        <p:tav tm="0">
                                          <p:val>
                                            <p:strVal val="#ppt_x"/>
                                          </p:val>
                                        </p:tav>
                                        <p:tav tm="100000">
                                          <p:val>
                                            <p:strVal val="#ppt_x"/>
                                          </p:val>
                                        </p:tav>
                                      </p:tavLst>
                                    </p:anim>
                                    <p:anim calcmode="lin" valueType="num">
                                      <p:cBhvr>
                                        <p:cTn id="41" dur="6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2" presetClass="entr" presetSubtype="8" decel="52500"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400" fill="hold"/>
                                        <p:tgtEl>
                                          <p:spTgt spid="90"/>
                                        </p:tgtEl>
                                        <p:attrNameLst>
                                          <p:attrName>ppt_x</p:attrName>
                                        </p:attrNameLst>
                                      </p:cBhvr>
                                      <p:tavLst>
                                        <p:tav tm="0">
                                          <p:val>
                                            <p:strVal val="0-#ppt_w/2"/>
                                          </p:val>
                                        </p:tav>
                                        <p:tav tm="100000">
                                          <p:val>
                                            <p:strVal val="#ppt_x"/>
                                          </p:val>
                                        </p:tav>
                                      </p:tavLst>
                                    </p:anim>
                                    <p:anim calcmode="lin" valueType="num">
                                      <p:cBhvr additive="base">
                                        <p:cTn id="46" dur="400" fill="hold"/>
                                        <p:tgtEl>
                                          <p:spTgt spid="90"/>
                                        </p:tgtEl>
                                        <p:attrNameLst>
                                          <p:attrName>ppt_y</p:attrName>
                                        </p:attrNameLst>
                                      </p:cBhvr>
                                      <p:tavLst>
                                        <p:tav tm="0">
                                          <p:val>
                                            <p:strVal val="#ppt_y"/>
                                          </p:val>
                                        </p:tav>
                                        <p:tav tm="100000">
                                          <p:val>
                                            <p:strVal val="#ppt_y"/>
                                          </p:val>
                                        </p:tav>
                                      </p:tavLst>
                                    </p:anim>
                                  </p:childTnLst>
                                </p:cTn>
                              </p:par>
                              <p:par>
                                <p:cTn id="47" presetID="2" presetClass="entr" presetSubtype="2" decel="5250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 calcmode="lin" valueType="num">
                                      <p:cBhvr additive="base">
                                        <p:cTn id="49" dur="400" fill="hold"/>
                                        <p:tgtEl>
                                          <p:spTgt spid="92"/>
                                        </p:tgtEl>
                                        <p:attrNameLst>
                                          <p:attrName>ppt_x</p:attrName>
                                        </p:attrNameLst>
                                      </p:cBhvr>
                                      <p:tavLst>
                                        <p:tav tm="0">
                                          <p:val>
                                            <p:strVal val="1+#ppt_w/2"/>
                                          </p:val>
                                        </p:tav>
                                        <p:tav tm="100000">
                                          <p:val>
                                            <p:strVal val="#ppt_x"/>
                                          </p:val>
                                        </p:tav>
                                      </p:tavLst>
                                    </p:anim>
                                    <p:anim calcmode="lin" valueType="num">
                                      <p:cBhvr additive="base">
                                        <p:cTn id="50" dur="400" fill="hold"/>
                                        <p:tgtEl>
                                          <p:spTgt spid="9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5500"/>
                            </p:stCondLst>
                            <p:childTnLst>
                              <p:par>
                                <p:cTn id="56" presetID="12" presetClass="entr" presetSubtype="4" fill="hold" grpId="0" nodeType="after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additive="base">
                                        <p:cTn id="58" dur="400"/>
                                        <p:tgtEl>
                                          <p:spTgt spid="94"/>
                                        </p:tgtEl>
                                        <p:attrNameLst>
                                          <p:attrName>ppt_y</p:attrName>
                                        </p:attrNameLst>
                                      </p:cBhvr>
                                      <p:tavLst>
                                        <p:tav tm="0">
                                          <p:val>
                                            <p:strVal val="#ppt_y+#ppt_h*1.125000"/>
                                          </p:val>
                                        </p:tav>
                                        <p:tav tm="100000">
                                          <p:val>
                                            <p:strVal val="#ppt_y"/>
                                          </p:val>
                                        </p:tav>
                                      </p:tavLst>
                                    </p:anim>
                                    <p:animEffect transition="in" filter="wipe(up)">
                                      <p:cBhvr>
                                        <p:cTn id="59" dur="400"/>
                                        <p:tgtEl>
                                          <p:spTgt spid="94"/>
                                        </p:tgtEl>
                                      </p:cBhvr>
                                    </p:animEffect>
                                  </p:childTnLst>
                                </p:cTn>
                              </p:par>
                            </p:childTnLst>
                          </p:cTn>
                        </p:par>
                        <p:par>
                          <p:cTn id="60" fill="hold">
                            <p:stCondLst>
                              <p:cond delay="6000"/>
                            </p:stCondLst>
                            <p:childTnLst>
                              <p:par>
                                <p:cTn id="61" presetID="47" presetClass="entr" presetSubtype="0"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600"/>
                                        <p:tgtEl>
                                          <p:spTgt spid="96"/>
                                        </p:tgtEl>
                                      </p:cBhvr>
                                    </p:animEffect>
                                    <p:anim calcmode="lin" valueType="num">
                                      <p:cBhvr>
                                        <p:cTn id="64" dur="600" fill="hold"/>
                                        <p:tgtEl>
                                          <p:spTgt spid="96"/>
                                        </p:tgtEl>
                                        <p:attrNameLst>
                                          <p:attrName>ppt_x</p:attrName>
                                        </p:attrNameLst>
                                      </p:cBhvr>
                                      <p:tavLst>
                                        <p:tav tm="0">
                                          <p:val>
                                            <p:strVal val="#ppt_x"/>
                                          </p:val>
                                        </p:tav>
                                        <p:tav tm="100000">
                                          <p:val>
                                            <p:strVal val="#ppt_x"/>
                                          </p:val>
                                        </p:tav>
                                      </p:tavLst>
                                    </p:anim>
                                    <p:anim calcmode="lin" valueType="num">
                                      <p:cBhvr>
                                        <p:cTn id="65" dur="600" fill="hold"/>
                                        <p:tgtEl>
                                          <p:spTgt spid="96"/>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8" decel="52500"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400" fill="hold"/>
                                        <p:tgtEl>
                                          <p:spTgt spid="95"/>
                                        </p:tgtEl>
                                        <p:attrNameLst>
                                          <p:attrName>ppt_x</p:attrName>
                                        </p:attrNameLst>
                                      </p:cBhvr>
                                      <p:tavLst>
                                        <p:tav tm="0">
                                          <p:val>
                                            <p:strVal val="0-#ppt_w/2"/>
                                          </p:val>
                                        </p:tav>
                                        <p:tav tm="100000">
                                          <p:val>
                                            <p:strVal val="#ppt_x"/>
                                          </p:val>
                                        </p:tav>
                                      </p:tavLst>
                                    </p:anim>
                                    <p:anim calcmode="lin" valueType="num">
                                      <p:cBhvr additive="base">
                                        <p:cTn id="70" dur="400" fill="hold"/>
                                        <p:tgtEl>
                                          <p:spTgt spid="95"/>
                                        </p:tgtEl>
                                        <p:attrNameLst>
                                          <p:attrName>ppt_y</p:attrName>
                                        </p:attrNameLst>
                                      </p:cBhvr>
                                      <p:tavLst>
                                        <p:tav tm="0">
                                          <p:val>
                                            <p:strVal val="#ppt_y"/>
                                          </p:val>
                                        </p:tav>
                                        <p:tav tm="100000">
                                          <p:val>
                                            <p:strVal val="#ppt_y"/>
                                          </p:val>
                                        </p:tav>
                                      </p:tavLst>
                                    </p:anim>
                                  </p:childTnLst>
                                </p:cTn>
                              </p:par>
                              <p:par>
                                <p:cTn id="71" presetID="2" presetClass="entr" presetSubtype="2" decel="52500" fill="hold" grpId="0" nodeType="withEffect">
                                  <p:stCondLst>
                                    <p:cond delay="0"/>
                                  </p:stCondLst>
                                  <p:childTnLst>
                                    <p:set>
                                      <p:cBhvr>
                                        <p:cTn id="72" dur="1" fill="hold">
                                          <p:stCondLst>
                                            <p:cond delay="0"/>
                                          </p:stCondLst>
                                        </p:cTn>
                                        <p:tgtEl>
                                          <p:spTgt spid="97"/>
                                        </p:tgtEl>
                                        <p:attrNameLst>
                                          <p:attrName>style.visibility</p:attrName>
                                        </p:attrNameLst>
                                      </p:cBhvr>
                                      <p:to>
                                        <p:strVal val="visible"/>
                                      </p:to>
                                    </p:set>
                                    <p:anim calcmode="lin" valueType="num">
                                      <p:cBhvr additive="base">
                                        <p:cTn id="73" dur="400" fill="hold"/>
                                        <p:tgtEl>
                                          <p:spTgt spid="97"/>
                                        </p:tgtEl>
                                        <p:attrNameLst>
                                          <p:attrName>ppt_x</p:attrName>
                                        </p:attrNameLst>
                                      </p:cBhvr>
                                      <p:tavLst>
                                        <p:tav tm="0">
                                          <p:val>
                                            <p:strVal val="1+#ppt_w/2"/>
                                          </p:val>
                                        </p:tav>
                                        <p:tav tm="100000">
                                          <p:val>
                                            <p:strVal val="#ppt_x"/>
                                          </p:val>
                                        </p:tav>
                                      </p:tavLst>
                                    </p:anim>
                                    <p:anim calcmode="lin" valueType="num">
                                      <p:cBhvr additive="base">
                                        <p:cTn id="74" dur="400" fill="hold"/>
                                        <p:tgtEl>
                                          <p:spTgt spid="97"/>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2" presetClass="entr" presetSubtype="8" fill="hold" nodeType="after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wipe(left)">
                                      <p:cBhvr>
                                        <p:cTn id="78" dur="500"/>
                                        <p:tgtEl>
                                          <p:spTgt spid="98"/>
                                        </p:tgtEl>
                                      </p:cBhvr>
                                    </p:animEffect>
                                  </p:childTnLst>
                                </p:cTn>
                              </p:par>
                            </p:childTnLst>
                          </p:cTn>
                        </p:par>
                        <p:par>
                          <p:cTn id="79" fill="hold">
                            <p:stCondLst>
                              <p:cond delay="8000"/>
                            </p:stCondLst>
                            <p:childTnLst>
                              <p:par>
                                <p:cTn id="80" presetID="12" presetClass="entr" presetSubtype="4" fill="hold" grpId="0" nodeType="afterEffect">
                                  <p:stCondLst>
                                    <p:cond delay="0"/>
                                  </p:stCondLst>
                                  <p:childTnLst>
                                    <p:set>
                                      <p:cBhvr>
                                        <p:cTn id="81" dur="1" fill="hold">
                                          <p:stCondLst>
                                            <p:cond delay="0"/>
                                          </p:stCondLst>
                                        </p:cTn>
                                        <p:tgtEl>
                                          <p:spTgt spid="99"/>
                                        </p:tgtEl>
                                        <p:attrNameLst>
                                          <p:attrName>style.visibility</p:attrName>
                                        </p:attrNameLst>
                                      </p:cBhvr>
                                      <p:to>
                                        <p:strVal val="visible"/>
                                      </p:to>
                                    </p:set>
                                    <p:anim calcmode="lin" valueType="num">
                                      <p:cBhvr additive="base">
                                        <p:cTn id="82" dur="400"/>
                                        <p:tgtEl>
                                          <p:spTgt spid="99"/>
                                        </p:tgtEl>
                                        <p:attrNameLst>
                                          <p:attrName>ppt_y</p:attrName>
                                        </p:attrNameLst>
                                      </p:cBhvr>
                                      <p:tavLst>
                                        <p:tav tm="0">
                                          <p:val>
                                            <p:strVal val="#ppt_y+#ppt_h*1.125000"/>
                                          </p:val>
                                        </p:tav>
                                        <p:tav tm="100000">
                                          <p:val>
                                            <p:strVal val="#ppt_y"/>
                                          </p:val>
                                        </p:tav>
                                      </p:tavLst>
                                    </p:anim>
                                    <p:animEffect transition="in" filter="wipe(up)">
                                      <p:cBhvr>
                                        <p:cTn id="83" dur="4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4" grpId="0"/>
      <p:bldP spid="90" grpId="0"/>
      <p:bldP spid="92" grpId="0"/>
      <p:bldP spid="94" grpId="0"/>
      <p:bldP spid="95" grpId="0"/>
      <p:bldP spid="97" grpId="0"/>
      <p:bldP spid="99"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2278782" y="909514"/>
            <a:ext cx="8039386" cy="4896545"/>
          </a:xfrm>
          <a:prstGeom prst="rect">
            <a:avLst/>
          </a:prstGeom>
        </p:spPr>
      </p:pic>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 name="TextBox 43"/>
          <p:cNvSpPr txBox="1">
            <a:spLocks noChangeArrowheads="1"/>
          </p:cNvSpPr>
          <p:nvPr/>
        </p:nvSpPr>
        <p:spPr bwMode="auto">
          <a:xfrm>
            <a:off x="2590428" y="189434"/>
            <a:ext cx="8039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重点指标解释</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中医类医院</a:t>
            </a:r>
            <a:r>
              <a:rPr lang="en-US" altLang="zh-CN" sz="2800" b="1" dirty="0">
                <a:solidFill>
                  <a:schemeClr val="tx1">
                    <a:lumMod val="75000"/>
                    <a:lumOff val="25000"/>
                  </a:schemeClr>
                </a:solidFill>
                <a:latin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rPr>
              <a:t>“</a:t>
            </a:r>
            <a:r>
              <a:rPr lang="en-US" altLang="zh-CN" sz="2800" b="1" dirty="0">
                <a:solidFill>
                  <a:schemeClr val="tx1">
                    <a:lumMod val="75000"/>
                    <a:lumOff val="25000"/>
                  </a:schemeClr>
                </a:solidFill>
                <a:latin typeface="微软雅黑" panose="020B0503020204020204" pitchFamily="34" charset="-122"/>
              </a:rPr>
              <a:t>1-1</a:t>
            </a:r>
            <a:r>
              <a:rPr lang="zh-CN" altLang="en-US" sz="2800" b="1" dirty="0">
                <a:solidFill>
                  <a:schemeClr val="tx1">
                    <a:lumMod val="75000"/>
                    <a:lumOff val="25000"/>
                  </a:schemeClr>
                </a:solidFill>
                <a:latin typeface="微软雅黑" panose="020B0503020204020204" pitchFamily="34" charset="-122"/>
              </a:rPr>
              <a:t>基本情况调查表”</a:t>
            </a:r>
            <a:endParaRPr lang="en-US" altLang="zh-CN" sz="2800" b="1" dirty="0">
              <a:solidFill>
                <a:schemeClr val="tx1">
                  <a:lumMod val="75000"/>
                  <a:lumOff val="25000"/>
                </a:schemeClr>
              </a:solidFill>
              <a:latin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18" y="0"/>
            <a:ext cx="1264488" cy="846806"/>
          </a:xfrm>
          <a:prstGeom prst="rect">
            <a:avLst/>
          </a:prstGeom>
        </p:spPr>
      </p:pic>
      <p:sp>
        <p:nvSpPr>
          <p:cNvPr id="11" name="文本框 10"/>
          <p:cNvSpPr txBox="1"/>
          <p:nvPr/>
        </p:nvSpPr>
        <p:spPr>
          <a:xfrm>
            <a:off x="1" y="5309256"/>
            <a:ext cx="12190412" cy="1383665"/>
          </a:xfrm>
          <a:prstGeom prst="rect">
            <a:avLst/>
          </a:prstGeom>
          <a:solidFill>
            <a:schemeClr val="bg1"/>
          </a:solidFill>
          <a:ln w="19050">
            <a:solidFill>
              <a:srgbClr val="FF0000"/>
            </a:solidFill>
          </a:ln>
        </p:spPr>
        <p:txBody>
          <a:bodyPr wrap="square">
            <a:spAutoFit/>
          </a:bodyPr>
          <a:lstStyle/>
          <a:p>
            <a:pPr algn="just"/>
            <a:r>
              <a:rPr lang="zh-CN" altLang="en-US" sz="2800" b="1" dirty="0">
                <a:solidFill>
                  <a:srgbClr val="005A9E"/>
                </a:solidFill>
                <a:latin typeface="宋体" panose="02010600030101010101" pitchFamily="2" charset="-122"/>
                <a:ea typeface="宋体" panose="02010600030101010101" pitchFamily="2" charset="-122"/>
              </a:rPr>
              <a:t>▲</a:t>
            </a:r>
            <a:r>
              <a:rPr lang="zh-CN" altLang="en-US" sz="2800" b="1" dirty="0">
                <a:solidFill>
                  <a:srgbClr val="005A9E"/>
                </a:solidFill>
              </a:rPr>
              <a:t>机构属性信息大部分填报项由已维护好的机构库中的属性信息自动带入；</a:t>
            </a:r>
            <a:endParaRPr lang="en-US" altLang="zh-CN" sz="2800" b="1" dirty="0">
              <a:solidFill>
                <a:srgbClr val="005A9E"/>
              </a:solidFill>
            </a:endParaRPr>
          </a:p>
          <a:p>
            <a:pPr algn="just"/>
            <a:r>
              <a:rPr lang="zh-CN" altLang="en-US" sz="2800" b="1" dirty="0">
                <a:solidFill>
                  <a:srgbClr val="005A9E"/>
                </a:solidFill>
                <a:latin typeface="宋体" panose="02010600030101010101" pitchFamily="2" charset="-122"/>
                <a:ea typeface="宋体" panose="02010600030101010101" pitchFamily="2" charset="-122"/>
              </a:rPr>
              <a:t>▲</a:t>
            </a:r>
            <a:r>
              <a:rPr lang="zh-CN" altLang="en-US" sz="2800" b="1" dirty="0">
                <a:solidFill>
                  <a:srgbClr val="005A9E"/>
                </a:solidFill>
              </a:rPr>
              <a:t>其中，统一社会信用代码、组织机构代码等部分填报项允许修改。</a:t>
            </a:r>
            <a:endParaRPr lang="en-US" altLang="zh-CN" sz="2800" b="1" dirty="0">
              <a:solidFill>
                <a:srgbClr val="005A9E"/>
              </a:solidFill>
            </a:endParaRPr>
          </a:p>
          <a:p>
            <a:pPr algn="just"/>
            <a:r>
              <a:rPr lang="zh-CN" altLang="en-US" sz="2800" b="1" dirty="0">
                <a:solidFill>
                  <a:srgbClr val="005A9E"/>
                </a:solidFill>
                <a:latin typeface="宋体" panose="02010600030101010101" pitchFamily="2" charset="-122"/>
                <a:ea typeface="宋体" panose="02010600030101010101" pitchFamily="2" charset="-122"/>
              </a:rPr>
              <a:t>▲</a:t>
            </a:r>
            <a:r>
              <a:rPr lang="zh-CN" altLang="en-US" sz="2800" b="1" dirty="0">
                <a:solidFill>
                  <a:srgbClr val="FF0000"/>
                </a:solidFill>
              </a:rPr>
              <a:t>年报采集结束后会依照基本情况报调查表的信息对机构库信息进行更新。</a:t>
            </a:r>
            <a:endParaRPr lang="zh-CN" altLang="en-US" sz="2800" b="1" dirty="0">
              <a:solidFill>
                <a:srgbClr val="FF0000"/>
              </a:solidFill>
            </a:endParaRPr>
          </a:p>
        </p:txBody>
      </p:sp>
    </p:spTree>
  </p:cSld>
  <p:clrMapOvr>
    <a:masterClrMapping/>
  </p:clrMapOvr>
  <p:transition spd="slow" advClick="0" advTm="0">
    <p:wipe/>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commondata" val="eyJoZGlkIjoiNWQxZjI0MjgxMDEyODE0NTFlYzIwMDcwY2JkNjg4NGU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我的主题色">
      <a:dk1>
        <a:sysClr val="windowText" lastClr="000000"/>
      </a:dk1>
      <a:lt1>
        <a:sysClr val="window" lastClr="FFFFFF"/>
      </a:lt1>
      <a:dk2>
        <a:srgbClr val="E6325C"/>
      </a:dk2>
      <a:lt2>
        <a:srgbClr val="E6325C"/>
      </a:lt2>
      <a:accent1>
        <a:srgbClr val="A3CD39"/>
      </a:accent1>
      <a:accent2>
        <a:srgbClr val="A3CD39"/>
      </a:accent2>
      <a:accent3>
        <a:srgbClr val="4EC0A5"/>
      </a:accent3>
      <a:accent4>
        <a:srgbClr val="4EC0A5"/>
      </a:accent4>
      <a:accent5>
        <a:srgbClr val="E4BE33"/>
      </a:accent5>
      <a:accent6>
        <a:srgbClr val="E4BE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17877</Words>
  <Application>WPS 演示</Application>
  <PresentationFormat>自定义</PresentationFormat>
  <Paragraphs>624</Paragraphs>
  <Slides>64</Slides>
  <Notes>58</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64</vt:i4>
      </vt:variant>
    </vt:vector>
  </HeadingPairs>
  <TitlesOfParts>
    <vt:vector size="76" baseType="lpstr">
      <vt:lpstr>Arial</vt:lpstr>
      <vt:lpstr>宋体</vt:lpstr>
      <vt:lpstr>Wingdings</vt:lpstr>
      <vt:lpstr>微软雅黑</vt:lpstr>
      <vt:lpstr>Impact</vt:lpstr>
      <vt:lpstr>Calibri</vt:lpstr>
      <vt:lpstr>Tahoma</vt:lpstr>
      <vt:lpstr>幼圆</vt:lpstr>
      <vt:lpstr>华文中宋</vt:lpstr>
      <vt:lpstr>Arial Unicode MS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orange</dc:creator>
  <dc:subject>哎呀小小草</dc:subject>
  <cp:lastModifiedBy>赵阳</cp:lastModifiedBy>
  <cp:revision>668</cp:revision>
  <dcterms:created xsi:type="dcterms:W3CDTF">2015-04-23T03:04:00Z</dcterms:created>
  <dcterms:modified xsi:type="dcterms:W3CDTF">2024-01-22T01:21:52Z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AE0BEFF0573F4243A18B3CCA694097E2_12</vt:lpwstr>
  </property>
</Properties>
</file>